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78"/>
  </p:notesMasterIdLst>
  <p:handoutMasterIdLst>
    <p:handoutMasterId r:id="rId79"/>
  </p:handoutMasterIdLst>
  <p:sldIdLst>
    <p:sldId id="296" r:id="rId3"/>
    <p:sldId id="256" r:id="rId4"/>
    <p:sldId id="264" r:id="rId5"/>
    <p:sldId id="262" r:id="rId6"/>
    <p:sldId id="265" r:id="rId7"/>
    <p:sldId id="267" r:id="rId8"/>
    <p:sldId id="266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285" r:id="rId29"/>
    <p:sldId id="288" r:id="rId30"/>
    <p:sldId id="289" r:id="rId31"/>
    <p:sldId id="293" r:id="rId32"/>
    <p:sldId id="290" r:id="rId33"/>
    <p:sldId id="294" r:id="rId34"/>
    <p:sldId id="291" r:id="rId35"/>
    <p:sldId id="29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295" r:id="rId77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CBA852-CDB6-462D-8CBA-37E933D92402}">
          <p14:sldIdLst>
            <p14:sldId id="296"/>
          </p14:sldIdLst>
        </p14:section>
        <p14:section name="Fungsi" id="{F67CE922-EA19-4B42-9896-8687074B2127}">
          <p14:sldIdLst>
            <p14:sldId id="256"/>
            <p14:sldId id="264"/>
            <p14:sldId id="262"/>
            <p14:sldId id="265"/>
            <p14:sldId id="267"/>
            <p14:sldId id="266"/>
            <p14:sldId id="268"/>
            <p14:sldId id="269"/>
            <p14:sldId id="270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5"/>
            <p14:sldId id="288"/>
            <p14:sldId id="289"/>
            <p14:sldId id="293"/>
            <p14:sldId id="290"/>
            <p14:sldId id="294"/>
            <p14:sldId id="291"/>
            <p14:sldId id="292"/>
          </p14:sldIdLst>
        </p14:section>
        <p14:section name="Object dan Class" id="{1972F9BD-B682-4FD5-AA56-5F5F3D019759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78674" autoAdjust="0"/>
  </p:normalViewPr>
  <p:slideViewPr>
    <p:cSldViewPr snapToGrid="0">
      <p:cViewPr varScale="1">
        <p:scale>
          <a:sx n="59" d="100"/>
          <a:sy n="59" d="100"/>
        </p:scale>
        <p:origin x="1380" y="4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pPr/>
              <a:t>28/06/2019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 Programming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4680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Beda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SORTED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SORT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“Sorted”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disimpan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sedangkan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sort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langsung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 = [10.0, 8.5, 9.5, 7.0, 7.0, 9.5, 9.0, 9.5]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 sort </a:t>
            </a:r>
            <a:r>
              <a:rPr lang="en-US" u="none" baseline="0" dirty="0" err="1" smtClean="0"/>
              <a:t>digunakan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berikut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ini</a:t>
            </a:r>
            <a:r>
              <a:rPr lang="en-US" u="none" baseline="0" dirty="0" smtClean="0"/>
              <a:t>: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album_ratings.sort</a:t>
            </a:r>
            <a:r>
              <a:rPr lang="en-US" u="none" baseline="0" dirty="0" smtClean="0"/>
              <a:t> ()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Hasilnya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tersimpan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sama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”</a:t>
            </a:r>
          </a:p>
          <a:p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: [7.0, 7.0, 8.5, 9.0, 9.5, 9.5, 9.5, 10.0]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  <a:endParaRPr lang="en-US" dirty="0"/>
          </a:p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sendiri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kebutuhan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Aturan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Python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didahului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def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harus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dideskripsikan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jelas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Tentukan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parameter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antara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(…)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:)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b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Digunakan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“</a:t>
            </a:r>
            <a:r>
              <a:rPr lang="en-US" sz="1200" b="1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return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”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untuk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menutup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fungsi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yang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bertujuan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untuk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mengirimkan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nilai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hasil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operasi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yang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berada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pada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block “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Fungsi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”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ke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program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pemanggil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fungsi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tersebut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.</a:t>
            </a:r>
            <a:endParaRPr lang="en-US" sz="1200" b="0" dirty="0" smtClean="0">
              <a:solidFill>
                <a:schemeClr val="bg2">
                  <a:lumMod val="25000"/>
                </a:schemeClr>
              </a:solidFill>
              <a:sym typeface="Wingdings" pitchFamily="2" charset="2"/>
            </a:endParaRP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b="1" dirty="0" smtClean="0">
              <a:solidFill>
                <a:schemeClr val="bg2">
                  <a:lumMod val="25000"/>
                </a:schemeClr>
              </a:solidFill>
              <a:sym typeface="Wingdings" pitchFamily="2" charset="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Bentuk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Umum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pembuatan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“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Fungsi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”: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u="none" baseline="0" dirty="0" smtClean="0"/>
              <a:t>Def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nama_fungsi</a:t>
            </a:r>
            <a:r>
              <a:rPr lang="en-US" u="none" baseline="0" dirty="0" smtClean="0"/>
              <a:t> (parameter):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u="none" baseline="0" dirty="0" smtClean="0"/>
              <a:t>      code program </a:t>
            </a:r>
            <a:r>
              <a:rPr lang="en-US" u="none" baseline="0" dirty="0" err="1" smtClean="0"/>
              <a:t>sesuai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kebutuhan</a:t>
            </a:r>
            <a:endParaRPr lang="en-US" u="none" baseline="0" dirty="0" smtClean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u="none" baseline="0" dirty="0" smtClean="0"/>
              <a:t>      ……………………………………………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u="none" baseline="0" dirty="0" smtClean="0"/>
              <a:t>      ……………………………………………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u="none" baseline="0" dirty="0" smtClean="0"/>
              <a:t>Return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variabel_untuk_nilai_hasil_operasi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sendiri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add1 (a):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b = a + 1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return 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Pembuatan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diawali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baseline="0" dirty="0" smtClean="0">
                <a:solidFill>
                  <a:schemeClr val="bg2">
                    <a:lumMod val="25000"/>
                  </a:schemeClr>
                </a:solidFill>
              </a:rPr>
              <a:t>def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 add1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Formal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: a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ditulis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diantara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:)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setelah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penulisan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parameter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diakhir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return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operasi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blok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sendiri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def add1 (a):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b=a+1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return 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baseline="0" dirty="0" smtClean="0">
                <a:solidFill>
                  <a:schemeClr val="bg2">
                    <a:lumMod val="25000"/>
                  </a:schemeClr>
                </a:solidFill>
              </a:rPr>
              <a:t>add1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c=add1 (5)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c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baseline="0" dirty="0" smtClean="0">
                <a:solidFill>
                  <a:schemeClr val="bg2">
                    <a:lumMod val="25000"/>
                  </a:schemeClr>
                </a:solidFill>
              </a:rPr>
              <a:t>add1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5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“add1”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5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diprogram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“add1”,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a=5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 b=a+1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b=5+1=6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Jadi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c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6.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c=6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didokumentasikan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berguna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Dokumentasi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diawali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kutik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sebanyak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(“””),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ditutup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dokumentasi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add1 (a):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“””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Add1 to 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“””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b=a+1;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Return 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Dokumentasi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Help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help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(add1)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keluarannya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Help on function add1 in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module_main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_: add1 (a) add1 to a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Multi Parameter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a,b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c = a * 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return 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(2,3)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integer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yg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a = 2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 = 3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6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integer)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(10,3.14)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integer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float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yg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a = 10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 = 3.14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31.4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float)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Multi Parameter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Dan parameter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strings.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a,b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c = a * b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return c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Mult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(2, “Michael Jackson”)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“Michael Jackson”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a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keluarannya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“Michael Jackson Michael Jackson”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TANPA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“return”.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Python TIDAK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mengijinkan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kosong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mengatasinya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pass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MJ ():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print (‘Michael Jackson’)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MJ()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outputnya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‘Michael Jackson’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NoWork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():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pass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NoWork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Print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NoWork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())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outputnya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 none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Catatan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Pass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output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mencetak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apapun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kosong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Block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add1 (a):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b =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a+1;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print (a, “plus 1 equals”, 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return b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err="1" smtClean="0"/>
              <a:t>Kondisi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Cabang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Block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Contoh:Def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add1 (a):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b =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a+1;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print (a, “plus 1 equals”, b)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return b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“add1”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add1 (2)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“add1”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dijalankan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bertahap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b=a+1 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 b=2+1=3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Dicetak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: 2 plus 1 equals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Lalu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return b,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memberikan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output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output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“add1”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2 plus 1 equals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Block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FOR).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batasan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dimana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block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printstuff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(stuff):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for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s in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enumarate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(stuff):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         print (“Album”,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“Rating is”, 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album_ratings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= [10.0, 8.5, 9.5]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printstuff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album_ratings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printstuff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data list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album_ratings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“Stuff”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lanjutan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printstuff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“FOR”,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langkah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terjadi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printstuff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ke-1: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i,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s,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ke-i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= 0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s = 10.0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mencetak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Album 0 Rating is 10.0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lanjutan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i,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s,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ke-i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= 1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s = 8.5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mencetak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Album 1 Rating is 8.5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lanjutan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ke-3: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i,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s,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indeks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ke-i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= 2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s = 9.5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Kemudian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mencetak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Album 2 Rating is 9.5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Collecting</a:t>
            </a:r>
            <a:r>
              <a:rPr lang="en-US" sz="1200" u="sng" baseline="0" dirty="0" smtClean="0">
                <a:solidFill>
                  <a:schemeClr val="bg2">
                    <a:lumMod val="25000"/>
                  </a:schemeClr>
                </a:solidFill>
              </a:rPr>
              <a:t> argument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Variadic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ketika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penulisannya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sebelum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parameter. Parameter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ArtistNames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(*names):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for name in names: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     print (name)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(*names)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collecting argument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didepan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parameter.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Berdasarkan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artistNames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(“Michael Jackson”, “AC/DC”, “Pink Floyd”)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artistNames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(“Michael Jackson”, “AC/DC”, “Pink Floyd”)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ollecting</a:t>
            </a:r>
            <a:r>
              <a:rPr lang="en-US" sz="1200" u="sng" baseline="0" dirty="0" smtClean="0">
                <a:solidFill>
                  <a:schemeClr val="bg2">
                    <a:lumMod val="25000"/>
                  </a:schemeClr>
                </a:solidFill>
              </a:rPr>
              <a:t> argument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Variadic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ketika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penulisannya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sebelum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parameter. Parameter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tuple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Def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ArtistNames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(*names):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for name in names: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          print (name)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(*names)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collecting argument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diberikkan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didepan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Berdasarkan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artistNames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(“Michael Jackson”, “AC/DC”)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artistNames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(“Michael Jackson”, “AC/DC”, “Pink Floyd”)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Scope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Scope/r</a:t>
            </a:r>
            <a:r>
              <a:rPr lang="id-ID" sz="1200" dirty="0" smtClean="0"/>
              <a:t>uang lingkup </a:t>
            </a:r>
            <a:r>
              <a:rPr lang="en-US" sz="1200" dirty="0" err="1" smtClean="0"/>
              <a:t>suatu</a:t>
            </a:r>
            <a:r>
              <a:rPr lang="en-US" sz="1200" dirty="0" smtClean="0"/>
              <a:t> </a:t>
            </a:r>
            <a:r>
              <a:rPr lang="id-ID" sz="1200" dirty="0" smtClean="0"/>
              <a:t>variabel adalah bagian dari program di mana variabel itu dapat diakses</a:t>
            </a:r>
            <a:r>
              <a:rPr lang="en-US" sz="1200" dirty="0" smtClean="0"/>
              <a:t>.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 Global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dilingkup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global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 smtClean="0"/>
              <a:t>Variabel yang didefinisikan di luar fungsi apa pun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id-ID" dirty="0" smtClean="0"/>
              <a:t>artinya dapat diakses di mana saja setelah didefinisikan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x)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endParaRPr lang="en-US" sz="12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diatas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x=“AC”</a:t>
            </a: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global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diluar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z=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AddDC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(x)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AddDC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dimana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nanti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disimpan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“z”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x=“AC”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parameter “y”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y=x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dijalankan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x=x+”DC”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x=x+”DC”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x=“ACDC”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kembali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mengisi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“z”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“ACDC”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endParaRPr kumimoji="0" lang="en-US" sz="12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bagian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(block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baris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program)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dibuat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kebutuhan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kembali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dipanggil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kembali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bagian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lainnya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Input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masuk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output.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“Date”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).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DAPAT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1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yang SAMA,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global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parameter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mengganggu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global.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“Date”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“Date”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global.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“Thriller()”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Jalankan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“Thriller()”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“Thriller()”,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Date= 1982,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return (Date)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Maka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1200" b="1" baseline="0" dirty="0" smtClean="0">
                <a:solidFill>
                  <a:schemeClr val="bg2">
                    <a:lumMod val="25000"/>
                  </a:schemeClr>
                </a:solidFill>
              </a:rPr>
              <a:t>print (Thriller())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, output yang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1982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Jalankan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selanjutnya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Print (Date)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2017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“Date”,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Makan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output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="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="0" baseline="0" dirty="0" smtClean="0">
                <a:solidFill>
                  <a:schemeClr val="bg2">
                    <a:lumMod val="25000"/>
                  </a:schemeClr>
                </a:solidFill>
              </a:rPr>
              <a:t>: 2017</a:t>
            </a:r>
            <a:endParaRPr lang="en-US" sz="12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1000"/>
              </a:spcBef>
              <a:defRPr/>
            </a:pPr>
            <a:r>
              <a:rPr lang="id-ID" sz="1200" dirty="0" smtClean="0"/>
              <a:t>Jika variabel tidak didefinisikan dalam suatu fungsi, Python akan memeriksa lingkup global.</a:t>
            </a:r>
            <a:endParaRPr lang="en-US" sz="1200" dirty="0" smtClean="0"/>
          </a:p>
          <a:p>
            <a:pPr lvl="0" algn="just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 algn="just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Tampak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mempunyai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“print (Rating)”,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“Rating”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didefinisikan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“rating”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“Rating” yang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program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utama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“global”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mendefinisikan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berlaku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global.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“global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ClaimedSales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Artinya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ClaimedSales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bersifat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global.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Fundamental Programming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7531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1</a:t>
            </a:r>
            <a:endParaRPr lang="en-US" dirty="0"/>
          </a:p>
          <a:p>
            <a:r>
              <a:rPr lang="en-US" dirty="0" smtClean="0"/>
              <a:t>Object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Class (</a:t>
            </a:r>
            <a:r>
              <a:rPr lang="en-US" baseline="0" dirty="0" err="1" smtClean="0"/>
              <a:t>Tipe</a:t>
            </a:r>
            <a:r>
              <a:rPr lang="en-US" baseline="0" dirty="0" smtClean="0"/>
              <a:t> Data)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1293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Python</a:t>
            </a:r>
          </a:p>
          <a:p>
            <a:r>
              <a:rPr lang="en-US" u="none" baseline="0" dirty="0" smtClean="0"/>
              <a:t>Python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data,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Integer, float, string, list, dictionary, </a:t>
            </a:r>
            <a:r>
              <a:rPr lang="en-US" u="none" baseline="0" dirty="0" err="1" smtClean="0"/>
              <a:t>boolean</a:t>
            </a:r>
            <a:endParaRPr lang="en-US" u="none" baseline="0" dirty="0" smtClean="0"/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6683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kumimoji="0" lang="en-US" sz="12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</a:p>
          <a:p>
            <a:endParaRPr lang="en-US" u="none" baseline="0" dirty="0" smtClean="0"/>
          </a:p>
          <a:p>
            <a:r>
              <a:rPr lang="en-US" u="none" baseline="0" dirty="0" smtClean="0"/>
              <a:t>Object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instance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yang </a:t>
            </a:r>
            <a:r>
              <a:rPr lang="en-US" u="none" baseline="0" dirty="0" err="1" smtClean="0"/>
              <a:t>khusus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Setiap</a:t>
            </a:r>
            <a:r>
              <a:rPr lang="en-US" u="none" baseline="0" dirty="0" smtClean="0"/>
              <a:t> object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Tipe</a:t>
            </a:r>
            <a:r>
              <a:rPr lang="en-US" u="none" baseline="0" dirty="0" smtClean="0"/>
              <a:t> data</a:t>
            </a:r>
          </a:p>
          <a:p>
            <a:pPr marL="228600" indent="-228600">
              <a:buAutoNum type="arabicPeriod"/>
            </a:pPr>
            <a:r>
              <a:rPr lang="en-US" u="none" baseline="0" dirty="0" err="1" smtClean="0"/>
              <a:t>Representasi</a:t>
            </a:r>
            <a:r>
              <a:rPr lang="en-US" u="none" baseline="0" dirty="0" smtClean="0"/>
              <a:t> data internal (blueprint)</a:t>
            </a:r>
          </a:p>
          <a:p>
            <a:pPr marL="228600" indent="-228600">
              <a:buAutoNum type="arabicPeriod"/>
            </a:pPr>
            <a:r>
              <a:rPr lang="en-US" u="none" baseline="0" dirty="0" smtClean="0"/>
              <a:t>Kumpulan </a:t>
            </a:r>
            <a:r>
              <a:rPr lang="en-US" u="none" baseline="0" dirty="0" err="1" smtClean="0"/>
              <a:t>prosedur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interaksi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antar</a:t>
            </a:r>
            <a:r>
              <a:rPr lang="en-US" u="none" baseline="0" dirty="0" smtClean="0"/>
              <a:t> object, </a:t>
            </a:r>
            <a:r>
              <a:rPr lang="en-US" u="none" baseline="0" dirty="0" err="1" smtClean="0"/>
              <a:t>disebut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9741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“integer”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5 (lima) object,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	Object 1 (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nilai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Object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12)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3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nilai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391)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Object 4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78)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0bject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5 (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nilai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32)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4098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“List”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5 (lima) object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1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A = [1, 34, 3])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2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B = [‘a’, ‘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abc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’, ‘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rfd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’])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3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C = [‘a’, 34, 9])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4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D = [false, true, true])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5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F =[])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527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block program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berulang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kali.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input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output.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Output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dihasilkan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block program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lainnya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 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diketahui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type()”</a:t>
            </a:r>
            <a:endParaRPr kumimoji="0" lang="id-ID" sz="1100" b="1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smtClean="0"/>
              <a:t>Type ([1, 34, 3])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hasilnya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 &lt;class ‘list’&gt;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148137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endParaRPr kumimoji="0" lang="en-US" sz="12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smtClean="0"/>
              <a:t>Class </a:t>
            </a:r>
            <a:r>
              <a:rPr lang="en-US" u="none" baseline="0" dirty="0" err="1" smtClean="0"/>
              <a:t>atau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berfungsi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setiap</a:t>
            </a:r>
            <a:r>
              <a:rPr lang="en-US" u="none" baseline="0" dirty="0" smtClean="0"/>
              <a:t> instance/</a:t>
            </a:r>
            <a:r>
              <a:rPr lang="en-US" u="none" baseline="0" dirty="0" err="1" smtClean="0"/>
              <a:t>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class </a:t>
            </a:r>
            <a:r>
              <a:rPr lang="en-US" u="none" baseline="0" dirty="0" err="1" smtClean="0"/>
              <a:t>atau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tipe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.</a:t>
            </a:r>
          </a:p>
          <a:p>
            <a:r>
              <a:rPr lang="en-US" u="none" baseline="0" dirty="0" err="1" smtClean="0"/>
              <a:t>Metode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memberikan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cara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bagaimana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berinteraksi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object.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 “</a:t>
            </a:r>
            <a:r>
              <a:rPr lang="en-US" b="1" u="none" baseline="0" dirty="0" err="1" smtClean="0"/>
              <a:t>Metode</a:t>
            </a:r>
            <a:r>
              <a:rPr lang="en-US" u="none" baseline="0" dirty="0" smtClean="0"/>
              <a:t>”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pengurutan</a:t>
            </a:r>
            <a:r>
              <a:rPr lang="en-US" u="none" baseline="0" dirty="0" smtClean="0"/>
              <a:t> (sorting)</a:t>
            </a:r>
          </a:p>
          <a:p>
            <a:r>
              <a:rPr lang="en-US" u="none" baseline="0" dirty="0" err="1" smtClean="0"/>
              <a:t>Misalkan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</a:t>
            </a:r>
            <a:r>
              <a:rPr lang="en-US" u="none" baseline="0" dirty="0" smtClean="0"/>
              <a:t> list “Ratings” = [10, 9, 6, 5, 10, 8, 9, 6, 2]</a:t>
            </a:r>
          </a:p>
          <a:p>
            <a:r>
              <a:rPr lang="en-US" u="none" baseline="0" dirty="0" err="1" smtClean="0"/>
              <a:t>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menggunakaan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 “sort”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penulisan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Ratings.sort</a:t>
            </a:r>
            <a:r>
              <a:rPr lang="en-US" u="none" baseline="0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49681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diatas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merupakan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penggunaan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metode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pengurutan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angka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74732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Reverse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membalik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urutan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diurutkan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sort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51166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  <a:p>
            <a:r>
              <a:rPr lang="en-US" dirty="0" smtClean="0"/>
              <a:t>Object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Class</a:t>
            </a:r>
          </a:p>
          <a:p>
            <a:r>
              <a:rPr lang="en-US" baseline="0" dirty="0" smtClean="0"/>
              <a:t>(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Sendiri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dengan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Mendefinisikan</a:t>
            </a:r>
            <a:r>
              <a:rPr lang="en-US" baseline="0" dirty="0" smtClean="0"/>
              <a:t> Class)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6386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Class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terdiri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/instance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class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19909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1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class”Circle</a:t>
            </a:r>
            <a:r>
              <a:rPr kumimoji="0" lang="en-US" sz="12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“Rectangle”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8288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class “Circle”,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radius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panjang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jari-jari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lingkaran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color (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warna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lingkaran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8288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“Rectangle”,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datanya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color (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warna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persegi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height (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tinggi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persegi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width (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lebar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persegi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panjang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3346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Bentuk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umum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u="sng" baseline="0" dirty="0" smtClean="0">
                <a:solidFill>
                  <a:schemeClr val="bg2">
                    <a:lumMod val="25000"/>
                  </a:schemeClr>
                </a:solidFill>
              </a:rPr>
              <a:t> class, </a:t>
            </a:r>
            <a:r>
              <a:rPr lang="en-US" sz="1200" u="sng" baseline="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1200" u="sng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Class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nama_class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(object):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u="none" baseline="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“class”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mendefinisikan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class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“object”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none" baseline="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1200" u="none" baseline="0" dirty="0" smtClean="0">
                <a:solidFill>
                  <a:schemeClr val="bg2">
                    <a:lumMod val="25000"/>
                  </a:schemeClr>
                </a:solidFill>
              </a:rPr>
              <a:t> class parent</a:t>
            </a:r>
            <a:endParaRPr lang="en-US" sz="1200" u="none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u="sng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2 (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Class: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ke-1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class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“Circle”</a:t>
            </a:r>
            <a:endParaRPr kumimoji="0" lang="en-US" sz="12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ke-2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class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“Rectangle”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37512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Definisi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u="sng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u="sng" dirty="0" smtClean="0">
                <a:solidFill>
                  <a:schemeClr val="bg2">
                    <a:lumMod val="25000"/>
                  </a:schemeClr>
                </a:solidFill>
              </a:rPr>
              <a:t> Class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smtClean="0"/>
              <a:t>Class “Circle” </a:t>
            </a:r>
            <a:r>
              <a:rPr lang="en-US" u="none" baseline="0" dirty="0" err="1" smtClean="0"/>
              <a:t>digambarkan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lingkaran</a:t>
            </a:r>
            <a:endParaRPr lang="en-US" u="none" baseline="0" dirty="0" smtClean="0"/>
          </a:p>
          <a:p>
            <a:r>
              <a:rPr lang="en-US" u="none" baseline="0" dirty="0" smtClean="0"/>
              <a:t>Class “Rectangle” </a:t>
            </a:r>
            <a:r>
              <a:rPr lang="en-US" u="none" baseline="0" dirty="0" err="1" smtClean="0"/>
              <a:t>digambarkan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sebagai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persegi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panjang</a:t>
            </a:r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49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1599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ts val="1000"/>
              </a:spcBef>
              <a:defRPr/>
            </a:pPr>
            <a:r>
              <a:rPr lang="en-US" sz="1200" u="sng" dirty="0" smtClean="0"/>
              <a:t>Attributes and Objects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2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object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termasuk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class “Circle”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  <a:p>
            <a:r>
              <a:rPr lang="en-US" u="none" baseline="0" dirty="0" smtClean="0"/>
              <a:t>Class “Circle”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2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: radius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color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object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2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hanya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saja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berbeda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datanya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object ke-1</a:t>
            </a:r>
          </a:p>
          <a:p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: radius </a:t>
            </a:r>
            <a:r>
              <a:rPr lang="en-US" u="none" baseline="0" dirty="0" err="1" smtClean="0"/>
              <a:t>nilainya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4</a:t>
            </a:r>
          </a:p>
          <a:p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: color </a:t>
            </a:r>
            <a:r>
              <a:rPr lang="en-US" u="none" baseline="0" dirty="0" err="1" smtClean="0"/>
              <a:t>diisi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dengan</a:t>
            </a:r>
            <a:r>
              <a:rPr lang="en-US" u="none" baseline="0" dirty="0" smtClean="0"/>
              <a:t>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137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2</a:t>
            </a:r>
            <a:endParaRPr lang="en-US" dirty="0"/>
          </a:p>
          <a:p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tersedia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Python </a:t>
            </a:r>
          </a:p>
          <a:p>
            <a:r>
              <a:rPr lang="en-US" dirty="0" smtClean="0"/>
              <a:t>(built in Function)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0699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ts val="1000"/>
              </a:spcBef>
              <a:defRPr/>
            </a:pPr>
            <a:r>
              <a:rPr lang="en-US" sz="1200" u="sng" dirty="0" smtClean="0"/>
              <a:t>Attributes and Objects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/>
              <a:t>Berikut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2 </a:t>
            </a:r>
            <a:r>
              <a:rPr lang="en-US" sz="1200" dirty="0" err="1" smtClean="0"/>
              <a:t>contoh</a:t>
            </a:r>
            <a:r>
              <a:rPr lang="en-US" sz="1200" dirty="0" smtClean="0"/>
              <a:t> object yang </a:t>
            </a:r>
            <a:r>
              <a:rPr lang="en-US" sz="1200" dirty="0" err="1" smtClean="0"/>
              <a:t>termasuk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class “Rectangle”</a:t>
            </a:r>
            <a:endParaRPr lang="id-ID" dirty="0" smtClean="0"/>
          </a:p>
          <a:p>
            <a:endParaRPr lang="en-US" u="none" baseline="0" dirty="0" smtClean="0"/>
          </a:p>
          <a:p>
            <a:r>
              <a:rPr lang="en-US" u="none" baseline="0" dirty="0" smtClean="0"/>
              <a:t>Class “Rectangle”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3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yaitu</a:t>
            </a:r>
            <a:r>
              <a:rPr lang="en-US" u="none" baseline="0" dirty="0" smtClean="0"/>
              <a:t>: height, width, </a:t>
            </a:r>
            <a:r>
              <a:rPr lang="en-US" u="none" baseline="0" dirty="0" err="1" smtClean="0"/>
              <a:t>dan</a:t>
            </a:r>
            <a:r>
              <a:rPr lang="en-US" u="none" baseline="0" dirty="0" smtClean="0"/>
              <a:t> color</a:t>
            </a:r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masing-masing</a:t>
            </a:r>
            <a:r>
              <a:rPr lang="en-US" u="none" baseline="0" dirty="0" smtClean="0"/>
              <a:t> object </a:t>
            </a:r>
            <a:r>
              <a:rPr lang="en-US" u="none" baseline="0" dirty="0" err="1" smtClean="0"/>
              <a:t>memiliki</a:t>
            </a:r>
            <a:r>
              <a:rPr lang="en-US" u="none" baseline="0" dirty="0" smtClean="0"/>
              <a:t> 3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tersebut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hanya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saja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berbeda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dalam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hal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datanya</a:t>
            </a:r>
            <a:r>
              <a:rPr lang="en-US" u="none" baseline="0" dirty="0" smtClean="0"/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object ke-1</a:t>
            </a:r>
          </a:p>
          <a:p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: height </a:t>
            </a:r>
            <a:r>
              <a:rPr lang="en-US" u="none" baseline="0" dirty="0" err="1" smtClean="0"/>
              <a:t>nilainya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2</a:t>
            </a:r>
          </a:p>
          <a:p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: width </a:t>
            </a:r>
            <a:r>
              <a:rPr lang="en-US" u="none" baseline="0" dirty="0" err="1" smtClean="0"/>
              <a:t>nilainya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2</a:t>
            </a:r>
          </a:p>
          <a:p>
            <a:r>
              <a:rPr lang="en-US" u="none" baseline="0" dirty="0" err="1" smtClean="0"/>
              <a:t>Untuk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atribut</a:t>
            </a:r>
            <a:r>
              <a:rPr lang="en-US" u="none" baseline="0" dirty="0" smtClean="0"/>
              <a:t>: color </a:t>
            </a:r>
            <a:r>
              <a:rPr lang="en-US" u="none" baseline="0" dirty="0" err="1" smtClean="0"/>
              <a:t>diisi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dengn</a:t>
            </a:r>
            <a:r>
              <a:rPr lang="en-US" u="none" baseline="0" dirty="0" smtClean="0"/>
              <a:t> blue</a:t>
            </a: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75388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Berikut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contoh</a:t>
            </a:r>
            <a:r>
              <a:rPr lang="en-US" sz="1200" dirty="0" smtClean="0"/>
              <a:t> object-object </a:t>
            </a:r>
            <a:r>
              <a:rPr lang="en-US" sz="1200" dirty="0" err="1" smtClean="0"/>
              <a:t>pada</a:t>
            </a:r>
            <a:r>
              <a:rPr lang="en-US" sz="1200" dirty="0" smtClean="0"/>
              <a:t> class “Circle” (type circle)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contoh</a:t>
            </a:r>
            <a:r>
              <a:rPr lang="en-US" sz="1200" dirty="0" smtClean="0"/>
              <a:t> object-object </a:t>
            </a:r>
            <a:r>
              <a:rPr lang="en-US" sz="1200" dirty="0" err="1" smtClean="0"/>
              <a:t>pada</a:t>
            </a:r>
            <a:r>
              <a:rPr lang="en-US" sz="1200" dirty="0" smtClean="0"/>
              <a:t> class “Rectangle” (type Rectangle)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5978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Berikut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perintah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Python </a:t>
            </a:r>
            <a:r>
              <a:rPr lang="en-US" sz="1200" dirty="0" err="1" smtClean="0"/>
              <a:t>untuk</a:t>
            </a:r>
            <a:r>
              <a:rPr lang="en-US" sz="1200" dirty="0" smtClean="0"/>
              <a:t> </a:t>
            </a:r>
            <a:r>
              <a:rPr lang="en-US" sz="1200" dirty="0" err="1" smtClean="0"/>
              <a:t>membuat</a:t>
            </a:r>
            <a:r>
              <a:rPr lang="en-US" sz="1200" dirty="0" smtClean="0"/>
              <a:t> class.</a:t>
            </a: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pendefinisian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“Circle”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diawali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nama_class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(object):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diberikan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“Circle”,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Circle (Object):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Kemudian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diikuti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pendefinisikan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def_init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_(self, nama_atribut_1,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nama_atribut_n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pendefinisian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dituliskan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def_init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_(self, radius, color):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self.radius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radius;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self.color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 color;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5647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Bentuk</a:t>
            </a:r>
            <a:r>
              <a:rPr lang="en-US" sz="1200" dirty="0" smtClean="0"/>
              <a:t> </a:t>
            </a:r>
            <a:r>
              <a:rPr lang="en-US" sz="1200" dirty="0" err="1" smtClean="0"/>
              <a:t>Umum</a:t>
            </a:r>
            <a:r>
              <a:rPr lang="en-US" sz="1200" dirty="0" smtClean="0"/>
              <a:t> </a:t>
            </a:r>
            <a:r>
              <a:rPr lang="en-US" sz="1200" dirty="0" err="1" smtClean="0"/>
              <a:t>pendefinisian</a:t>
            </a:r>
            <a:r>
              <a:rPr lang="en-US" sz="1200" dirty="0" smtClean="0"/>
              <a:t> </a:t>
            </a:r>
            <a:r>
              <a:rPr lang="en-US" sz="1200" dirty="0" err="1" smtClean="0"/>
              <a:t>atribut</a:t>
            </a:r>
            <a:r>
              <a:rPr lang="en-US" sz="1200" dirty="0" smtClean="0"/>
              <a:t> data </a:t>
            </a:r>
            <a:r>
              <a:rPr lang="en-US" sz="1200" dirty="0" err="1" smtClean="0"/>
              <a:t>pada</a:t>
            </a:r>
            <a:r>
              <a:rPr lang="en-US" sz="1200" dirty="0" smtClean="0"/>
              <a:t> class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khusus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pembangun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menginisialisasi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kumimoji="0" lang="en-US" sz="12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_init_</a:t>
            </a:r>
          </a:p>
          <a:p>
            <a:endParaRPr kumimoji="0" lang="en-US" sz="1200" b="1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Parameter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data,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“Circle”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color</a:t>
            </a:r>
          </a:p>
          <a:p>
            <a:endParaRPr kumimoji="0" lang="en-US" sz="1200" b="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 parameter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didahului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b="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12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self</a:t>
            </a:r>
            <a:r>
              <a:rPr kumimoji="0" lang="en-US" sz="1200" b="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id-ID" sz="1100" b="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60898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Berikut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contoh</a:t>
            </a:r>
            <a:r>
              <a:rPr lang="en-US" sz="1200" dirty="0" smtClean="0"/>
              <a:t> </a:t>
            </a:r>
            <a:r>
              <a:rPr lang="en-US" sz="1200" dirty="0" err="1" smtClean="0"/>
              <a:t>membuat</a:t>
            </a:r>
            <a:r>
              <a:rPr lang="en-US" sz="1200" dirty="0" smtClean="0"/>
              <a:t> class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nama</a:t>
            </a:r>
            <a:r>
              <a:rPr lang="en-US" sz="1200" dirty="0" smtClean="0"/>
              <a:t> “Rectangle”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melakukan</a:t>
            </a:r>
            <a:r>
              <a:rPr lang="en-US" sz="1200" dirty="0" smtClean="0"/>
              <a:t> </a:t>
            </a:r>
            <a:r>
              <a:rPr lang="en-US" sz="1200" dirty="0" err="1" smtClean="0"/>
              <a:t>pendefinisian</a:t>
            </a:r>
            <a:r>
              <a:rPr lang="en-US" sz="1200" dirty="0" smtClean="0"/>
              <a:t> </a:t>
            </a:r>
            <a:r>
              <a:rPr lang="en-US" sz="1200" dirty="0" err="1" smtClean="0"/>
              <a:t>atribut</a:t>
            </a:r>
            <a:r>
              <a:rPr lang="en-US" sz="1200" dirty="0" smtClean="0"/>
              <a:t> class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menggunakan</a:t>
            </a:r>
            <a:r>
              <a:rPr lang="en-US" sz="1200" dirty="0" smtClean="0"/>
              <a:t> </a:t>
            </a:r>
            <a:r>
              <a:rPr lang="en-US" sz="1200" dirty="0" err="1" smtClean="0"/>
              <a:t>def_init</a:t>
            </a:r>
            <a:r>
              <a:rPr lang="en-US" sz="1200" dirty="0" smtClean="0"/>
              <a:t>_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0565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Berikut</a:t>
            </a:r>
            <a:r>
              <a:rPr lang="en-US" sz="1200" dirty="0" smtClean="0"/>
              <a:t>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contoh</a:t>
            </a:r>
            <a:r>
              <a:rPr lang="en-US" sz="1200" dirty="0" smtClean="0"/>
              <a:t> </a:t>
            </a:r>
            <a:r>
              <a:rPr lang="en-US" sz="1200" dirty="0" err="1" smtClean="0"/>
              <a:t>membuat</a:t>
            </a:r>
            <a:r>
              <a:rPr lang="en-US" sz="1200" dirty="0" smtClean="0"/>
              <a:t> object </a:t>
            </a:r>
            <a:r>
              <a:rPr lang="en-US" sz="1200" dirty="0" err="1" smtClean="0"/>
              <a:t>dari</a:t>
            </a:r>
            <a:r>
              <a:rPr lang="en-US" sz="1200" dirty="0" smtClean="0"/>
              <a:t> class “Circle”.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Pembuatan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memberikan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instance/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object: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RedCircle</a:t>
            </a:r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class: Circle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Instance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10, red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3879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Contoh</a:t>
            </a:r>
            <a:r>
              <a:rPr lang="en-US" sz="1200" dirty="0" smtClean="0"/>
              <a:t> object C1 </a:t>
            </a:r>
            <a:r>
              <a:rPr lang="en-US" sz="1200" dirty="0" err="1" smtClean="0"/>
              <a:t>dari</a:t>
            </a:r>
            <a:r>
              <a:rPr lang="en-US" sz="1200" dirty="0" smtClean="0"/>
              <a:t> class “Circle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2974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pemberian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instance/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object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17529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Mengetahui</a:t>
            </a:r>
            <a:r>
              <a:rPr lang="en-US" sz="1200" dirty="0" smtClean="0"/>
              <a:t> </a:t>
            </a:r>
            <a:r>
              <a:rPr lang="en-US" sz="1200" dirty="0" err="1" smtClean="0"/>
              <a:t>nilai</a:t>
            </a:r>
            <a:r>
              <a:rPr lang="en-US" sz="1200" dirty="0" smtClean="0"/>
              <a:t> </a:t>
            </a:r>
            <a:r>
              <a:rPr lang="en-US" sz="1200" dirty="0" err="1" smtClean="0"/>
              <a:t>atribut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suatu</a:t>
            </a:r>
            <a:r>
              <a:rPr lang="en-US" sz="1200" dirty="0" smtClean="0"/>
              <a:t> object </a:t>
            </a:r>
            <a:r>
              <a:rPr lang="en-US" sz="1200" dirty="0" err="1" smtClean="0"/>
              <a:t>dapat</a:t>
            </a:r>
            <a:r>
              <a:rPr lang="en-US" sz="1200" dirty="0" smtClean="0"/>
              <a:t> </a:t>
            </a:r>
            <a:r>
              <a:rPr lang="en-US" sz="1200" dirty="0" err="1" smtClean="0"/>
              <a:t>dilakukan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perintah</a:t>
            </a:r>
            <a:r>
              <a:rPr lang="en-US" sz="1200" dirty="0" smtClean="0"/>
              <a:t>:</a:t>
            </a:r>
          </a:p>
          <a:p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nama_object.nama_atribut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59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5003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Mengetahui</a:t>
            </a:r>
            <a:r>
              <a:rPr lang="en-US" sz="1200" dirty="0" smtClean="0"/>
              <a:t> </a:t>
            </a:r>
            <a:r>
              <a:rPr lang="en-US" sz="1200" dirty="0" err="1" smtClean="0"/>
              <a:t>nilai</a:t>
            </a:r>
            <a:r>
              <a:rPr lang="en-US" sz="1200" dirty="0" smtClean="0"/>
              <a:t> </a:t>
            </a:r>
            <a:r>
              <a:rPr lang="en-US" sz="1200" dirty="0" err="1" smtClean="0"/>
              <a:t>atribut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suatu</a:t>
            </a:r>
            <a:r>
              <a:rPr lang="en-US" sz="1200" dirty="0" smtClean="0"/>
              <a:t> object </a:t>
            </a:r>
            <a:r>
              <a:rPr lang="en-US" sz="1200" dirty="0" err="1" smtClean="0"/>
              <a:t>dapat</a:t>
            </a:r>
            <a:r>
              <a:rPr lang="en-US" sz="1200" dirty="0" smtClean="0"/>
              <a:t> </a:t>
            </a:r>
            <a:r>
              <a:rPr lang="en-US" sz="1200" dirty="0" err="1" smtClean="0"/>
              <a:t>dilakukan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perintah</a:t>
            </a:r>
            <a:r>
              <a:rPr lang="en-US" sz="1200" dirty="0" smtClean="0"/>
              <a:t>:</a:t>
            </a:r>
          </a:p>
          <a:p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nama_object.nama_atribut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7817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 Built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in</a:t>
            </a:r>
            <a:r>
              <a:rPr lang="en-US" sz="12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1200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sudah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Python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langsung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langsung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diantaranya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169863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Len,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169863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Sum,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menjumlahkan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169863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Sorted,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mengurutkan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Bagian</a:t>
            </a:r>
            <a:r>
              <a:rPr lang="en-US" dirty="0" smtClean="0"/>
              <a:t> 3</a:t>
            </a:r>
            <a:endParaRPr lang="en-US" dirty="0"/>
          </a:p>
          <a:p>
            <a:r>
              <a:rPr lang="en-US" dirty="0" smtClean="0"/>
              <a:t>Object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Class (</a:t>
            </a:r>
            <a:r>
              <a:rPr lang="en-US" baseline="0" dirty="0" err="1" smtClean="0"/>
              <a:t>Metode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888568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Class </a:t>
            </a:r>
            <a:r>
              <a:rPr lang="en-US" sz="1200" dirty="0" err="1" smtClean="0"/>
              <a:t>terdiri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atribut</a:t>
            </a:r>
            <a:r>
              <a:rPr lang="en-US" sz="1200" dirty="0" smtClean="0"/>
              <a:t> data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 smtClean="0"/>
              <a:t>metode</a:t>
            </a:r>
            <a:r>
              <a:rPr lang="en-US" sz="1200" dirty="0" smtClean="0"/>
              <a:t>.</a:t>
            </a: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mengubah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awal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sesuai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54134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Contoh</a:t>
            </a:r>
            <a:r>
              <a:rPr lang="en-US" sz="1200" dirty="0" smtClean="0"/>
              <a:t>: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“Circle”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awal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 =2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 = 4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37184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Metode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Class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diatas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diberikan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“Circle”</a:t>
            </a: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diberikan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menambahkan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nilai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81718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smtClean="0"/>
              <a:t>Create an instance of a class: Circle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66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Contoh</a:t>
            </a:r>
            <a:r>
              <a:rPr lang="en-US" sz="1200" dirty="0" smtClean="0"/>
              <a:t>:</a:t>
            </a:r>
          </a:p>
          <a:p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Object C1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red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radius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2+8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88020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Contoh</a:t>
            </a:r>
            <a:r>
              <a:rPr lang="en-US" sz="1200" dirty="0" smtClean="0"/>
              <a:t> object C1 </a:t>
            </a:r>
            <a:r>
              <a:rPr lang="en-US" sz="1200" dirty="0" err="1" smtClean="0"/>
              <a:t>dari</a:t>
            </a:r>
            <a:r>
              <a:rPr lang="en-US" sz="1200" dirty="0" smtClean="0"/>
              <a:t> class “Circle”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nilai</a:t>
            </a:r>
            <a:r>
              <a:rPr lang="en-US" sz="1200" dirty="0" smtClean="0"/>
              <a:t> </a:t>
            </a:r>
            <a:r>
              <a:rPr lang="en-US" sz="1200" dirty="0" err="1" smtClean="0"/>
              <a:t>awal</a:t>
            </a:r>
            <a:r>
              <a:rPr lang="en-US" sz="1200" dirty="0" smtClean="0"/>
              <a:t> radius = 2, </a:t>
            </a:r>
            <a:r>
              <a:rPr lang="en-US" sz="1200" dirty="0" err="1" smtClean="0"/>
              <a:t>kemudian</a:t>
            </a:r>
            <a:r>
              <a:rPr lang="en-US" sz="1200" dirty="0" smtClean="0"/>
              <a:t> </a:t>
            </a:r>
            <a:r>
              <a:rPr lang="en-US" sz="1200" dirty="0" err="1" smtClean="0"/>
              <a:t>diberikan</a:t>
            </a:r>
            <a:r>
              <a:rPr lang="en-US" sz="1200" dirty="0" smtClean="0"/>
              <a:t> </a:t>
            </a:r>
            <a:r>
              <a:rPr lang="en-US" sz="1200" dirty="0" err="1" smtClean="0"/>
              <a:t>metode</a:t>
            </a:r>
            <a:r>
              <a:rPr lang="en-US" sz="1200" dirty="0" smtClean="0"/>
              <a:t> </a:t>
            </a:r>
            <a:r>
              <a:rPr lang="en-US" sz="1200" dirty="0" err="1" smtClean="0"/>
              <a:t>membuat</a:t>
            </a:r>
            <a:r>
              <a:rPr lang="en-US" sz="1200" dirty="0" smtClean="0"/>
              <a:t> radius </a:t>
            </a:r>
            <a:r>
              <a:rPr lang="en-US" sz="1200" dirty="0" err="1" smtClean="0"/>
              <a:t>menjadi</a:t>
            </a:r>
            <a:r>
              <a:rPr lang="en-US" sz="1200" dirty="0" smtClean="0"/>
              <a:t> 2+2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6299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Nilai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parameter </a:t>
            </a:r>
            <a:r>
              <a:rPr lang="en-US" sz="1200" dirty="0" err="1" smtClean="0"/>
              <a:t>dapat</a:t>
            </a:r>
            <a:r>
              <a:rPr lang="en-US" sz="1200" dirty="0" smtClean="0"/>
              <a:t> </a:t>
            </a:r>
            <a:r>
              <a:rPr lang="en-US" sz="1200" dirty="0" err="1" smtClean="0"/>
              <a:t>langsung</a:t>
            </a:r>
            <a:r>
              <a:rPr lang="en-US" sz="1200" dirty="0" smtClean="0"/>
              <a:t> </a:t>
            </a:r>
            <a:r>
              <a:rPr lang="en-US" sz="1200" dirty="0" err="1" smtClean="0"/>
              <a:t>diberikan</a:t>
            </a:r>
            <a:r>
              <a:rPr lang="en-US" sz="1200" dirty="0" smtClean="0"/>
              <a:t> </a:t>
            </a:r>
            <a:r>
              <a:rPr lang="en-US" sz="1200" dirty="0" err="1" smtClean="0"/>
              <a:t>ketika</a:t>
            </a:r>
            <a:r>
              <a:rPr lang="en-US" sz="1200" dirty="0" smtClean="0"/>
              <a:t> </a:t>
            </a:r>
            <a:r>
              <a:rPr lang="en-US" sz="1200" dirty="0" err="1" smtClean="0"/>
              <a:t>mendefinisikan</a:t>
            </a:r>
            <a:r>
              <a:rPr lang="en-US" sz="1200" dirty="0" smtClean="0"/>
              <a:t> </a:t>
            </a:r>
            <a:r>
              <a:rPr lang="en-US" sz="1200" dirty="0" err="1" smtClean="0"/>
              <a:t>atribut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object (</a:t>
            </a:r>
            <a:r>
              <a:rPr lang="en-US" sz="1200" dirty="0" err="1" smtClean="0"/>
              <a:t>tampak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contoh</a:t>
            </a:r>
            <a:r>
              <a:rPr lang="en-US" sz="1200" dirty="0" smtClean="0"/>
              <a:t> </a:t>
            </a:r>
            <a:r>
              <a:rPr lang="en-US" sz="1200" dirty="0" err="1" smtClean="0"/>
              <a:t>dibawah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)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lain yang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drawCirle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slef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menggambar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8253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Mendefinisikan</a:t>
            </a:r>
            <a:r>
              <a:rPr lang="en-US" sz="1200" dirty="0" smtClean="0"/>
              <a:t> object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diberi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RedCircle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diisi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nilai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red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color.</a:t>
            </a:r>
          </a:p>
          <a:p>
            <a:endParaRPr kumimoji="0" lang="en-US" sz="12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Sehingga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jika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diberikan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RedCircle.radius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hasilnya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2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</a:t>
            </a:r>
          </a:p>
          <a:p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RedCircle.color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hasilnya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</a:t>
            </a:r>
          </a:p>
          <a:p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diberikan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redCircle.drawCircle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</a:t>
            </a:r>
          </a:p>
          <a:p>
            <a:endParaRPr kumimoji="0" lang="en-US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lingkaran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 2 </a:t>
            </a:r>
            <a:r>
              <a:rPr kumimoji="0" lang="en-US" sz="11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1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color red.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69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65956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Contoh</a:t>
            </a:r>
            <a:r>
              <a:rPr lang="en-US" sz="1200" dirty="0" smtClean="0"/>
              <a:t> ke-2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766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LEN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:</a:t>
            </a:r>
          </a:p>
          <a:p>
            <a:r>
              <a:rPr lang="en-US" u="none" baseline="0" dirty="0" err="1" smtClean="0"/>
              <a:t>Suatu</a:t>
            </a:r>
            <a:r>
              <a:rPr lang="en-US" u="none" baseline="0" dirty="0" smtClean="0"/>
              <a:t> list:</a:t>
            </a:r>
          </a:p>
          <a:p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 = [10.0, 8.5, 9.5, 7.0, 7.0, 9.5, 9.0, 9.5)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LEN:</a:t>
            </a:r>
          </a:p>
          <a:p>
            <a:r>
              <a:rPr lang="en-US" u="none" baseline="0" dirty="0" smtClean="0"/>
              <a:t>L = </a:t>
            </a:r>
            <a:r>
              <a:rPr lang="en-US" u="none" baseline="0" dirty="0" err="1" smtClean="0"/>
              <a:t>len</a:t>
            </a:r>
            <a:r>
              <a:rPr lang="en-US" u="none" baseline="0" dirty="0" smtClean="0"/>
              <a:t> (</a:t>
            </a:r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)</a:t>
            </a:r>
          </a:p>
          <a:p>
            <a:r>
              <a:rPr lang="en-US" u="none" baseline="0" dirty="0" err="1" smtClean="0"/>
              <a:t>Hasillnya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L =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2 (</a:t>
            </a:r>
            <a:r>
              <a:rPr lang="en-US" sz="1200" dirty="0" err="1" smtClean="0"/>
              <a:t>dua</a:t>
            </a:r>
            <a:r>
              <a:rPr lang="en-US" sz="1200" dirty="0" smtClean="0"/>
              <a:t>) instances </a:t>
            </a:r>
            <a:r>
              <a:rPr lang="en-US" sz="1200" dirty="0" err="1" smtClean="0"/>
              <a:t>pada</a:t>
            </a:r>
            <a:r>
              <a:rPr lang="en-US" sz="1200" dirty="0" smtClean="0"/>
              <a:t> class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255941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Contoh</a:t>
            </a:r>
            <a:r>
              <a:rPr lang="en-US" sz="1200" dirty="0" smtClean="0"/>
              <a:t> ke-1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12764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baseline="0" dirty="0" smtClean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92753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12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“dir”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2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12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id-ID" sz="11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74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202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SUM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menjumlahkan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semua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list.</a:t>
            </a:r>
          </a:p>
          <a:p>
            <a:pPr lvl="0">
              <a:spcBef>
                <a:spcPts val="1000"/>
              </a:spcBef>
              <a:defRPr/>
            </a:pP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: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Suatu</a:t>
            </a:r>
            <a:r>
              <a:rPr lang="en-US" u="none" baseline="0" dirty="0" smtClean="0"/>
              <a:t> list:</a:t>
            </a:r>
          </a:p>
          <a:p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 = [10.0, 8.5, 9.5, 7.0, 7.0, 9.5, 9.0, 9.5)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SUM:</a:t>
            </a:r>
          </a:p>
          <a:p>
            <a:r>
              <a:rPr lang="en-US" u="none" baseline="0" dirty="0" smtClean="0"/>
              <a:t>S = sum (</a:t>
            </a:r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)</a:t>
            </a:r>
          </a:p>
          <a:p>
            <a:r>
              <a:rPr lang="en-US" u="none" baseline="0" dirty="0" err="1" smtClean="0"/>
              <a:t>Hasillnya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 S = 70 (</a:t>
            </a:r>
            <a:r>
              <a:rPr lang="en-US" u="none" baseline="0" dirty="0" err="1" smtClean="0"/>
              <a:t>didapatkan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dari</a:t>
            </a:r>
            <a:r>
              <a:rPr lang="en-US" u="none" baseline="0" dirty="0" smtClean="0"/>
              <a:t>: 10.0+8.5+9.5+7.0+7.0+9.5+9.0+9.5)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1200" b="1" dirty="0" smtClean="0">
                <a:solidFill>
                  <a:schemeClr val="bg2">
                    <a:lumMod val="25000"/>
                  </a:schemeClr>
                </a:solidFill>
              </a:rPr>
              <a:t>SORTED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mengurutkan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list.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sort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disimpan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awal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Contoh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Suatu</a:t>
            </a:r>
            <a:r>
              <a:rPr lang="en-US" u="none" baseline="0" dirty="0" smtClean="0"/>
              <a:t> list:</a:t>
            </a:r>
          </a:p>
          <a:p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 = [10.0, 8.5, 9.5, 7.0, 7.0, 9.5, 9.0, 9.5]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Maka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SORTED:</a:t>
            </a:r>
          </a:p>
          <a:p>
            <a:r>
              <a:rPr lang="en-US" u="none" baseline="0" dirty="0" err="1" smtClean="0"/>
              <a:t>sorted_album_rating</a:t>
            </a:r>
            <a:r>
              <a:rPr lang="en-US" u="none" baseline="0" dirty="0" smtClean="0"/>
              <a:t> = sorted (</a:t>
            </a:r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)</a:t>
            </a:r>
          </a:p>
          <a:p>
            <a:r>
              <a:rPr lang="en-US" u="none" baseline="0" dirty="0" err="1" smtClean="0"/>
              <a:t>Hasilnya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adalah</a:t>
            </a:r>
            <a:r>
              <a:rPr lang="en-US" u="none" baseline="0" dirty="0" smtClean="0"/>
              <a:t>:</a:t>
            </a:r>
          </a:p>
          <a:p>
            <a:r>
              <a:rPr lang="en-US" u="none" baseline="0" dirty="0" err="1" smtClean="0"/>
              <a:t>sorted_album_rating</a:t>
            </a:r>
            <a:r>
              <a:rPr lang="en-US" u="none" baseline="0" dirty="0" smtClean="0"/>
              <a:t> =[7.0, 7.0, 8.5, 9.0, 9.5, 9.5, 9.5, 10.0]</a:t>
            </a:r>
          </a:p>
          <a:p>
            <a:endParaRPr lang="en-US" u="none" baseline="0" dirty="0" smtClean="0"/>
          </a:p>
          <a:p>
            <a:r>
              <a:rPr lang="en-US" u="none" baseline="0" dirty="0" err="1" smtClean="0"/>
              <a:t>Fungsi</a:t>
            </a:r>
            <a:r>
              <a:rPr lang="en-US" u="none" baseline="0" dirty="0" smtClean="0"/>
              <a:t> “Sorted” </a:t>
            </a:r>
            <a:r>
              <a:rPr lang="en-US" u="none" baseline="0" dirty="0" err="1" smtClean="0"/>
              <a:t>disimpan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baru</a:t>
            </a:r>
            <a:r>
              <a:rPr lang="en-US" u="none" baseline="0" dirty="0" smtClean="0"/>
              <a:t> “</a:t>
            </a:r>
            <a:r>
              <a:rPr lang="en-US" u="none" baseline="0" dirty="0" err="1" smtClean="0"/>
              <a:t>sorted_album_rating</a:t>
            </a:r>
            <a:r>
              <a:rPr lang="en-US" u="none" baseline="0" dirty="0" smtClean="0"/>
              <a:t>”.</a:t>
            </a:r>
          </a:p>
          <a:p>
            <a:r>
              <a:rPr lang="en-US" u="none" baseline="0" dirty="0" err="1" smtClean="0"/>
              <a:t>Hasil</a:t>
            </a:r>
            <a:r>
              <a:rPr lang="en-US" u="none" baseline="0" dirty="0" smtClean="0"/>
              <a:t> sort </a:t>
            </a:r>
            <a:r>
              <a:rPr lang="en-US" u="none" baseline="0" dirty="0" err="1" smtClean="0"/>
              <a:t>tidak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mengubah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variabel</a:t>
            </a:r>
            <a:r>
              <a:rPr lang="en-US" u="none" baseline="0" dirty="0" smtClean="0"/>
              <a:t> list yang lama. (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contoh</a:t>
            </a:r>
            <a:r>
              <a:rPr lang="en-US" u="none" baseline="0" dirty="0" smtClean="0"/>
              <a:t>, </a:t>
            </a:r>
            <a:r>
              <a:rPr lang="en-US" u="none" baseline="0" dirty="0" err="1" smtClean="0"/>
              <a:t>fungsi</a:t>
            </a:r>
            <a:r>
              <a:rPr lang="en-US" u="none" baseline="0" dirty="0" smtClean="0"/>
              <a:t> “Sorted” </a:t>
            </a:r>
            <a:r>
              <a:rPr lang="en-US" u="none" baseline="0" dirty="0" err="1" smtClean="0"/>
              <a:t>tidak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mengubah</a:t>
            </a:r>
            <a:r>
              <a:rPr lang="en-US" u="none" baseline="0" dirty="0" smtClean="0"/>
              <a:t> data </a:t>
            </a:r>
            <a:r>
              <a:rPr lang="en-US" u="none" baseline="0" dirty="0" err="1" smtClean="0"/>
              <a:t>pada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album_ratings</a:t>
            </a:r>
            <a:r>
              <a:rPr lang="en-US" u="none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8818C-C5E6-444A-A9F7-917A97CA3904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378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 smtClean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1FC20-63F9-4D13-A391-EC83576A0531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EBEF9-BEA4-4058-A072-E15E66C6E453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2B7F8-8319-4954-BB3A-966FB4B827E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4378-A7A4-42A3-BF03-80EC284EDC6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0FA59-85F8-459C-8D7B-B31175D51F2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03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5399-82DE-4209-BD40-141FE4A1A62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49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A1A43-0253-4AD7-B243-3C8B297B931E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09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DDBE1-0E9D-4983-AF23-0574F137F4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01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96600-1B43-46BF-B5FA-8F08C503D7B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02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34354-D4A2-4D10-A978-7631A18763F1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378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1738397B-8DC6-495C-92B7-4FE1B5B73ECB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D66AB-0B32-4443-B18F-634ECEC1211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46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02637-0013-41AF-88FD-B2B32206E0E9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37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156E-FE4A-4A09-A60B-C8A9D4F5EF7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94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F6172-9B47-4F20-97E5-DEB6A82877B3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0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19683-96E7-4C14-A2BA-69F5B78FF8D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7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 smtClean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 smtClean="0"/>
              <a:t>Bagian berapa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FFCC5-56EA-40C6-9F33-420774D2CEB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5BD02-238A-40DF-825A-3CFD3127BDD4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FA8B9-BA73-41BB-9684-9824226CAF3E}" type="datetime1">
              <a:rPr lang="id-ID" smtClean="0"/>
              <a:t>28/06/2019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37AED-696B-4A6B-A290-71019896367D}" type="datetime1">
              <a:rPr lang="id-ID" smtClean="0"/>
              <a:t>28/06/2019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E71AB-E78E-48A6-9D08-653C4D3EC4C6}" type="datetime1">
              <a:rPr lang="id-ID" smtClean="0"/>
              <a:t>28/06/2019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78C85-C607-47FB-90BC-FFED8E587942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smtClean="0"/>
              <a:t>Pemrograman Python: Fungsi dan OOP</a:t>
            </a:r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BAE85-A5D6-4F26-9EAD-2C6D6EC6509A}" type="datetime1">
              <a:rPr lang="id-ID" smtClean="0"/>
              <a:t>28/06/2019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smtClean="0"/>
              <a:t>Pemrograman Python: Fungsi dan OOP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 smtClean="0"/>
              <a:t>Pemrograman Python: Fungsi dan OOP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3766A-C403-497D-AA71-976CFD8672DC}" type="datetime1">
              <a:rPr lang="id-ID" smtClean="0"/>
              <a:t>28/06/2019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 smtClean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1E5B84D2-924F-4106-8AF0-926A06349FA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29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2ED53-8775-43C6-92AC-C60F317F3C7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00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Built in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FCAA-6E80-4B57-A431-CEFBFF7283F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98822"/>
            <a:ext cx="8814723" cy="1571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SORTED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mengurutkan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list.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sort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disimpan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awal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:</a:t>
            </a:r>
          </a:p>
        </p:txBody>
      </p:sp>
      <p:pic>
        <p:nvPicPr>
          <p:cNvPr id="9" name="Google Shape;599;p122"/>
          <p:cNvPicPr preferRelativeResize="0"/>
          <p:nvPr/>
        </p:nvPicPr>
        <p:blipFill>
          <a:blip r:embed="rId3">
            <a:alphaModFix/>
          </a:blip>
          <a:srcRect l="2664" t="21953" r="1279" b="13174"/>
          <a:stretch>
            <a:fillRect/>
          </a:stretch>
        </p:blipFill>
        <p:spPr>
          <a:xfrm>
            <a:off x="286604" y="3125355"/>
            <a:ext cx="8284191" cy="313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409433" y="3684896"/>
            <a:ext cx="2674961" cy="4367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41994" y="3166281"/>
            <a:ext cx="2006221" cy="45037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Variabel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3193577" y="3493827"/>
            <a:ext cx="3493827" cy="24566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Built in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1C5E-1284-4EFC-95AE-2F7EEE13D2F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98823"/>
            <a:ext cx="8814723" cy="1258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Beda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SORTED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SORT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“Sorted”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hasilnya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disimpan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sedangkan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sort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langsung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sehingga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832" t="28545" r="27309" b="35261"/>
          <a:stretch>
            <a:fillRect/>
          </a:stretch>
        </p:blipFill>
        <p:spPr bwMode="auto">
          <a:xfrm>
            <a:off x="232015" y="3065991"/>
            <a:ext cx="8543499" cy="248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32009" y="3548416"/>
            <a:ext cx="2893328" cy="4367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1843" y="2948156"/>
            <a:ext cx="6631088" cy="16101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D1EF8-4934-475D-9F24-BEC5D5B3110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DC87-17A0-47CC-BFE8-E4A0B086041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501677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44231"/>
            <a:ext cx="8814723" cy="3332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sendiri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sesuai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kebutuhan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Aturan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Python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didahului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def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ditutup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return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mengirimkan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harus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dideskripsikan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jelas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karena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dilakukan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Tentukan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parameter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dituliskan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antara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kurung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(…)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Setelah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titik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:)</a:t>
            </a:r>
          </a:p>
          <a:p>
            <a:pPr marL="395288" marR="0" lvl="0" indent="-1079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000" b="1" dirty="0" smtClean="0">
              <a:solidFill>
                <a:schemeClr val="bg2">
                  <a:lumMod val="25000"/>
                </a:schemeClr>
              </a:solidFill>
              <a:sym typeface="Wingdings" pitchFamily="2" charset="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Bentuk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Umum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pembuatan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 “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Fungsi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”:</a:t>
            </a:r>
          </a:p>
        </p:txBody>
      </p:sp>
      <p:sp>
        <p:nvSpPr>
          <p:cNvPr id="9" name="Rectangle 8"/>
          <p:cNvSpPr/>
          <p:nvPr/>
        </p:nvSpPr>
        <p:spPr>
          <a:xfrm>
            <a:off x="2770495" y="4995080"/>
            <a:ext cx="4476465" cy="13920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/>
              <a:t>Def </a:t>
            </a:r>
            <a:r>
              <a:rPr lang="en-US" dirty="0" err="1" smtClean="0"/>
              <a:t>nama_fungsi</a:t>
            </a:r>
            <a:r>
              <a:rPr lang="en-US" dirty="0" smtClean="0"/>
              <a:t> (parameter):</a:t>
            </a:r>
          </a:p>
          <a:p>
            <a:r>
              <a:rPr lang="en-US" b="1" dirty="0" smtClean="0"/>
              <a:t>       </a:t>
            </a:r>
            <a:r>
              <a:rPr lang="en-US" dirty="0" smtClean="0"/>
              <a:t>Code program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endParaRPr lang="en-US" dirty="0" smtClean="0"/>
          </a:p>
          <a:p>
            <a:r>
              <a:rPr lang="en-US" dirty="0" smtClean="0"/>
              <a:t>       ……………………………….</a:t>
            </a:r>
          </a:p>
          <a:p>
            <a:r>
              <a:rPr lang="en-US" dirty="0" smtClean="0"/>
              <a:t>       ……………………………….</a:t>
            </a:r>
          </a:p>
          <a:p>
            <a:r>
              <a:rPr lang="en-US" b="1" dirty="0" smtClean="0"/>
              <a:t>Return </a:t>
            </a:r>
            <a:r>
              <a:rPr lang="en-US" dirty="0" err="1" smtClean="0"/>
              <a:t>variabel_untuk_nilai_hasil_operasi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A672-49A1-417F-855C-87DFC4F92CC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1"/>
            <a:ext cx="8814723" cy="6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sendiri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8" name="Google Shape;619;p126"/>
          <p:cNvPicPr preferRelativeResize="0"/>
          <p:nvPr/>
        </p:nvPicPr>
        <p:blipFill>
          <a:blip r:embed="rId3">
            <a:alphaModFix/>
          </a:blip>
          <a:srcRect l="39525" t="16690" r="23286" b="44173"/>
          <a:stretch>
            <a:fillRect/>
          </a:stretch>
        </p:blipFill>
        <p:spPr>
          <a:xfrm>
            <a:off x="2852382" y="2579428"/>
            <a:ext cx="3889612" cy="247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4271749" y="2756848"/>
            <a:ext cx="286603" cy="4640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18915" y="2347416"/>
            <a:ext cx="2060812" cy="354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Formal parameter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667535" y="2620369"/>
            <a:ext cx="1542197" cy="1774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603010" y="2759123"/>
            <a:ext cx="602776" cy="46402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89383" y="2281452"/>
            <a:ext cx="1730990" cy="354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Nama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Fungsi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524836" y="2497540"/>
            <a:ext cx="996286" cy="2320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1303-AB0F-4428-BAF4-28BA5848580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1"/>
            <a:ext cx="8814723" cy="643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pemanggilan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:</a:t>
            </a:r>
          </a:p>
        </p:txBody>
      </p:sp>
      <p:pic>
        <p:nvPicPr>
          <p:cNvPr id="18" name="Google Shape;624;p127"/>
          <p:cNvPicPr preferRelativeResize="0"/>
          <p:nvPr/>
        </p:nvPicPr>
        <p:blipFill>
          <a:blip r:embed="rId3">
            <a:alphaModFix/>
          </a:blip>
          <a:srcRect l="40618" t="18004" r="40965" b="45611"/>
          <a:stretch>
            <a:fillRect/>
          </a:stretch>
        </p:blipFill>
        <p:spPr>
          <a:xfrm>
            <a:off x="1064511" y="3370997"/>
            <a:ext cx="2060812" cy="215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532253" y="2251881"/>
            <a:ext cx="3261815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Penulisan</a:t>
            </a:r>
            <a:r>
              <a:rPr lang="en-US" dirty="0" smtClean="0"/>
              <a:t> 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01821" y="2240508"/>
            <a:ext cx="3261815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Pemanggilan</a:t>
            </a:r>
            <a:r>
              <a:rPr lang="en-US" dirty="0" smtClean="0"/>
              <a:t> 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2019859" y="2825085"/>
            <a:ext cx="272956" cy="382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403074" y="2827361"/>
            <a:ext cx="272956" cy="3821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59;p134"/>
          <p:cNvPicPr preferRelativeResize="0"/>
          <p:nvPr/>
        </p:nvPicPr>
        <p:blipFill>
          <a:blip r:embed="rId4" cstate="print">
            <a:alphaModFix/>
          </a:blip>
          <a:srcRect l="30520" t="60031" r="44207" b="28800"/>
          <a:stretch>
            <a:fillRect/>
          </a:stretch>
        </p:blipFill>
        <p:spPr>
          <a:xfrm>
            <a:off x="5595582" y="3971499"/>
            <a:ext cx="1828800" cy="45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59;p134"/>
          <p:cNvPicPr preferRelativeResize="0"/>
          <p:nvPr/>
        </p:nvPicPr>
        <p:blipFill>
          <a:blip r:embed="rId5">
            <a:alphaModFix/>
          </a:blip>
          <a:srcRect l="30520" t="70138" r="58717" b="18251"/>
          <a:stretch>
            <a:fillRect/>
          </a:stretch>
        </p:blipFill>
        <p:spPr>
          <a:xfrm>
            <a:off x="6005015" y="5691117"/>
            <a:ext cx="928048" cy="56183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/>
          <p:cNvSpPr/>
          <p:nvPr/>
        </p:nvSpPr>
        <p:spPr>
          <a:xfrm>
            <a:off x="1746914" y="3480179"/>
            <a:ext cx="682388" cy="409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143767" y="4053385"/>
            <a:ext cx="761999" cy="439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397086" y="2934268"/>
            <a:ext cx="1542198" cy="1937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sebagai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nilai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parameter </a:t>
            </a:r>
            <a:r>
              <a:rPr lang="en-US" b="1" dirty="0" smtClean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Fungsi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6960357" y="3998794"/>
            <a:ext cx="409433" cy="51861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rot="10800000">
            <a:off x="2947917" y="3725839"/>
            <a:ext cx="4080681" cy="19106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920622" y="4217158"/>
            <a:ext cx="1392072" cy="423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 = 5 + 1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2977486" y="4942764"/>
            <a:ext cx="953069" cy="423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 = 6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4999630" y="4972335"/>
            <a:ext cx="3261815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pemanggilan</a:t>
            </a:r>
            <a:r>
              <a:rPr lang="en-US" dirty="0" smtClean="0"/>
              <a:t> 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511188" y="4394579"/>
            <a:ext cx="327546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663588" y="5202083"/>
            <a:ext cx="327546" cy="1364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548418" y="5513696"/>
            <a:ext cx="2634018" cy="4230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6495-7290-4D32-B206-597C37DA440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0"/>
            <a:ext cx="8814723" cy="2240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didokumentasikan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berguna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penjelasan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Dokumentasi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diawali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kutik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sebanyak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(“””),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ditutup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tanda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penulisan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dokumentasi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pic>
        <p:nvPicPr>
          <p:cNvPr id="30" name="Google Shape;714;p145"/>
          <p:cNvPicPr preferRelativeResize="0"/>
          <p:nvPr/>
        </p:nvPicPr>
        <p:blipFill>
          <a:blip r:embed="rId3">
            <a:alphaModFix/>
          </a:blip>
          <a:srcRect l="3456" t="10107" r="14242" b="22764"/>
          <a:stretch>
            <a:fillRect/>
          </a:stretch>
        </p:blipFill>
        <p:spPr>
          <a:xfrm>
            <a:off x="723325" y="3794081"/>
            <a:ext cx="6127845" cy="264766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ectangle 33"/>
          <p:cNvSpPr/>
          <p:nvPr/>
        </p:nvSpPr>
        <p:spPr>
          <a:xfrm>
            <a:off x="5008728" y="4844955"/>
            <a:ext cx="3234519" cy="58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Dokumentasi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dapat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dipanggil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dengan</a:t>
            </a:r>
            <a:r>
              <a:rPr lang="en-US" dirty="0" smtClean="0">
                <a:solidFill>
                  <a:srgbClr val="FF0000"/>
                </a:solidFill>
              </a:rPr>
              <a:t> “</a:t>
            </a:r>
            <a:r>
              <a:rPr lang="en-US" b="1" dirty="0" smtClean="0">
                <a:solidFill>
                  <a:srgbClr val="FF0000"/>
                </a:solidFill>
              </a:rPr>
              <a:t>help</a:t>
            </a:r>
            <a:r>
              <a:rPr lang="en-US" dirty="0" smtClean="0">
                <a:solidFill>
                  <a:srgbClr val="FF0000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1405720" y="5213444"/>
            <a:ext cx="4189863" cy="50496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623-7588-4BE1-8489-56BB3DDF57E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575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Multi Parameter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parameter).</a:t>
            </a:r>
          </a:p>
        </p:txBody>
      </p:sp>
      <p:pic>
        <p:nvPicPr>
          <p:cNvPr id="8" name="Google Shape;719;p146"/>
          <p:cNvPicPr preferRelativeResize="0"/>
          <p:nvPr/>
        </p:nvPicPr>
        <p:blipFill>
          <a:blip r:embed="rId3">
            <a:alphaModFix/>
          </a:blip>
          <a:srcRect l="2506" t="33235" r="73120" b="43354"/>
          <a:stretch>
            <a:fillRect/>
          </a:stretch>
        </p:blipFill>
        <p:spPr>
          <a:xfrm>
            <a:off x="477673" y="3248167"/>
            <a:ext cx="2101755" cy="1132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19;p146"/>
          <p:cNvPicPr preferRelativeResize="0"/>
          <p:nvPr/>
        </p:nvPicPr>
        <p:blipFill>
          <a:blip r:embed="rId3">
            <a:alphaModFix/>
          </a:blip>
          <a:srcRect l="2506" t="74368" r="74571" b="8379"/>
          <a:stretch>
            <a:fillRect/>
          </a:stretch>
        </p:blipFill>
        <p:spPr>
          <a:xfrm>
            <a:off x="6594144" y="4531057"/>
            <a:ext cx="1976650" cy="83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828800" y="3261815"/>
            <a:ext cx="518615" cy="423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7289" y="2442949"/>
            <a:ext cx="1897040" cy="58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Multi Parameter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2456598" y="2920620"/>
            <a:ext cx="764275" cy="3957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719;p146"/>
          <p:cNvPicPr preferRelativeResize="0"/>
          <p:nvPr/>
        </p:nvPicPr>
        <p:blipFill>
          <a:blip r:embed="rId3">
            <a:alphaModFix/>
          </a:blip>
          <a:srcRect l="2506" t="57163" r="80137" b="25678"/>
          <a:stretch>
            <a:fillRect/>
          </a:stretch>
        </p:blipFill>
        <p:spPr>
          <a:xfrm>
            <a:off x="6473589" y="2363337"/>
            <a:ext cx="1496704" cy="830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/>
          <p:cNvCxnSpPr>
            <a:endCxn id="15" idx="1"/>
          </p:cNvCxnSpPr>
          <p:nvPr/>
        </p:nvCxnSpPr>
        <p:spPr>
          <a:xfrm flipV="1">
            <a:off x="2674961" y="2778457"/>
            <a:ext cx="3798628" cy="79725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20921606">
            <a:off x="2636289" y="3236790"/>
            <a:ext cx="4037464" cy="58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Contoh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pemanggilan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r>
              <a:rPr lang="en-US" dirty="0" smtClean="0">
                <a:solidFill>
                  <a:srgbClr val="7030A0"/>
                </a:solidFill>
              </a:rPr>
              <a:t> “</a:t>
            </a:r>
            <a:r>
              <a:rPr lang="en-US" dirty="0" err="1" smtClean="0">
                <a:solidFill>
                  <a:srgbClr val="7030A0"/>
                </a:solidFill>
              </a:rPr>
              <a:t>Mult</a:t>
            </a:r>
            <a:r>
              <a:rPr lang="en-US" dirty="0" smtClean="0">
                <a:solidFill>
                  <a:srgbClr val="7030A0"/>
                </a:solidFill>
              </a:rPr>
              <a:t>” </a:t>
            </a:r>
            <a:r>
              <a:rPr lang="en-US" dirty="0" err="1" smtClean="0">
                <a:solidFill>
                  <a:srgbClr val="7030A0"/>
                </a:solidFill>
              </a:rPr>
              <a:t>dengan</a:t>
            </a:r>
            <a:r>
              <a:rPr lang="en-US" dirty="0" smtClean="0">
                <a:solidFill>
                  <a:srgbClr val="7030A0"/>
                </a:solidFill>
              </a:rPr>
              <a:t> parameter </a:t>
            </a:r>
            <a:r>
              <a:rPr lang="en-US" dirty="0" err="1" smtClean="0">
                <a:solidFill>
                  <a:srgbClr val="7030A0"/>
                </a:solidFill>
              </a:rPr>
              <a:t>adalah</a:t>
            </a:r>
            <a:r>
              <a:rPr lang="en-US" dirty="0" smtClean="0">
                <a:solidFill>
                  <a:srgbClr val="7030A0"/>
                </a:solidFill>
              </a:rPr>
              <a:t> integer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472519" y="4383209"/>
            <a:ext cx="4214884" cy="47539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374761">
            <a:off x="2332077" y="4753632"/>
            <a:ext cx="4037464" cy="701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Contoh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pemanggilan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r>
              <a:rPr lang="en-US" dirty="0" smtClean="0">
                <a:solidFill>
                  <a:srgbClr val="7030A0"/>
                </a:solidFill>
              </a:rPr>
              <a:t> “</a:t>
            </a:r>
            <a:r>
              <a:rPr lang="en-US" dirty="0" err="1" smtClean="0">
                <a:solidFill>
                  <a:srgbClr val="7030A0"/>
                </a:solidFill>
              </a:rPr>
              <a:t>Mult</a:t>
            </a:r>
            <a:r>
              <a:rPr lang="en-US" dirty="0" smtClean="0">
                <a:solidFill>
                  <a:srgbClr val="7030A0"/>
                </a:solidFill>
              </a:rPr>
              <a:t>” </a:t>
            </a:r>
            <a:r>
              <a:rPr lang="en-US" dirty="0" err="1" smtClean="0">
                <a:solidFill>
                  <a:srgbClr val="7030A0"/>
                </a:solidFill>
              </a:rPr>
              <a:t>dengan</a:t>
            </a:r>
            <a:r>
              <a:rPr lang="en-US" dirty="0" smtClean="0">
                <a:solidFill>
                  <a:srgbClr val="7030A0"/>
                </a:solidFill>
              </a:rPr>
              <a:t> parameter </a:t>
            </a:r>
            <a:r>
              <a:rPr lang="en-US" dirty="0" err="1" smtClean="0">
                <a:solidFill>
                  <a:srgbClr val="7030A0"/>
                </a:solidFill>
              </a:rPr>
              <a:t>adalah</a:t>
            </a:r>
            <a:endParaRPr lang="en-US" dirty="0" smtClean="0">
              <a:solidFill>
                <a:srgbClr val="7030A0"/>
              </a:solidFill>
            </a:endParaRPr>
          </a:p>
          <a:p>
            <a:pPr algn="ctr"/>
            <a:r>
              <a:rPr lang="en-US" dirty="0" smtClean="0">
                <a:solidFill>
                  <a:srgbClr val="7030A0"/>
                </a:solidFill>
              </a:rPr>
              <a:t>integer </a:t>
            </a:r>
            <a:r>
              <a:rPr lang="en-US" dirty="0" err="1" smtClean="0">
                <a:solidFill>
                  <a:srgbClr val="7030A0"/>
                </a:solidFill>
              </a:rPr>
              <a:t>dan</a:t>
            </a:r>
            <a:r>
              <a:rPr lang="en-US" dirty="0" smtClean="0">
                <a:solidFill>
                  <a:srgbClr val="7030A0"/>
                </a:solidFill>
              </a:rPr>
              <a:t> float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CB12F-60F8-4DA5-903B-6DBFDF4E2D3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121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Multi Parameter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Dan parameter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berupa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strings.</a:t>
            </a:r>
          </a:p>
        </p:txBody>
      </p:sp>
      <p:pic>
        <p:nvPicPr>
          <p:cNvPr id="20" name="Google Shape;724;p147"/>
          <p:cNvPicPr preferRelativeResize="0"/>
          <p:nvPr/>
        </p:nvPicPr>
        <p:blipFill>
          <a:blip r:embed="rId3">
            <a:alphaModFix/>
          </a:blip>
          <a:srcRect l="3614" t="32389" r="-1110" b="19662"/>
          <a:stretch>
            <a:fillRect/>
          </a:stretch>
        </p:blipFill>
        <p:spPr>
          <a:xfrm>
            <a:off x="464024" y="2893326"/>
            <a:ext cx="7874758" cy="2115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BE74-CFB5-4341-84F7-41AACBEB38F6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3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juga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dibuat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TANPA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“return”.</a:t>
            </a:r>
          </a:p>
        </p:txBody>
      </p:sp>
      <p:pic>
        <p:nvPicPr>
          <p:cNvPr id="8" name="Google Shape;729;p148"/>
          <p:cNvPicPr preferRelativeResize="0"/>
          <p:nvPr/>
        </p:nvPicPr>
        <p:blipFill>
          <a:blip r:embed="rId3">
            <a:alphaModFix/>
          </a:blip>
          <a:srcRect l="7729" t="11799" r="48588" b="70996"/>
          <a:stretch>
            <a:fillRect/>
          </a:stretch>
        </p:blipFill>
        <p:spPr>
          <a:xfrm>
            <a:off x="191069" y="3234520"/>
            <a:ext cx="3452883" cy="7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29;p148"/>
          <p:cNvPicPr preferRelativeResize="0"/>
          <p:nvPr/>
        </p:nvPicPr>
        <p:blipFill>
          <a:blip r:embed="rId3">
            <a:alphaModFix/>
          </a:blip>
          <a:srcRect l="7729" t="30650" r="48588" b="48713"/>
          <a:stretch>
            <a:fillRect/>
          </a:stretch>
        </p:blipFill>
        <p:spPr>
          <a:xfrm>
            <a:off x="5051947" y="3220871"/>
            <a:ext cx="3518847" cy="9007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327535" y="2524836"/>
            <a:ext cx="3261815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42754" y="2540762"/>
            <a:ext cx="3518858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Pemanggilan</a:t>
            </a:r>
            <a:r>
              <a:rPr lang="en-US" dirty="0" smtClean="0"/>
              <a:t> “</a:t>
            </a:r>
            <a:r>
              <a:rPr lang="en-US" dirty="0" err="1" smtClean="0"/>
              <a:t>Fungsi</a:t>
            </a:r>
            <a:r>
              <a:rPr lang="en-US" dirty="0" smtClean="0"/>
              <a:t>” &amp; Output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983938" y="3480179"/>
            <a:ext cx="914397" cy="58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384645" y="3370997"/>
            <a:ext cx="1692322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rot="10800000">
            <a:off x="7465328" y="3766782"/>
            <a:ext cx="504967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734;p149"/>
          <p:cNvPicPr preferRelativeResize="0"/>
          <p:nvPr/>
        </p:nvPicPr>
        <p:blipFill>
          <a:blip r:embed="rId4">
            <a:alphaModFix/>
          </a:blip>
          <a:srcRect l="7814" t="10107" r="67264" b="70589"/>
          <a:stretch>
            <a:fillRect/>
          </a:stretch>
        </p:blipFill>
        <p:spPr>
          <a:xfrm>
            <a:off x="805227" y="4531059"/>
            <a:ext cx="1951630" cy="80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34;p149"/>
          <p:cNvPicPr preferRelativeResize="0"/>
          <p:nvPr/>
        </p:nvPicPr>
        <p:blipFill>
          <a:blip r:embed="rId4">
            <a:alphaModFix/>
          </a:blip>
          <a:srcRect l="7814" t="27393" r="67264" b="48995"/>
          <a:stretch>
            <a:fillRect/>
          </a:stretch>
        </p:blipFill>
        <p:spPr>
          <a:xfrm>
            <a:off x="5243013" y="4612943"/>
            <a:ext cx="1951630" cy="98491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3386917" y="4738079"/>
            <a:ext cx="1692322" cy="17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rot="10800000">
            <a:off x="6321190" y="5297606"/>
            <a:ext cx="504967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826151" y="4997354"/>
            <a:ext cx="914397" cy="5868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Output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Content Placeholder 6"/>
          <p:cNvSpPr txBox="1">
            <a:spLocks/>
          </p:cNvSpPr>
          <p:nvPr/>
        </p:nvSpPr>
        <p:spPr>
          <a:xfrm>
            <a:off x="150128" y="5568133"/>
            <a:ext cx="8814723" cy="834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Python TIDAK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mengijinkan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block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kosong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mengatasinya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kata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pass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mtClean="0"/>
              <a:t>Pemrograman Python : Fungsi</a:t>
            </a:r>
            <a:endParaRPr lang="id-ID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4585-F1E6-447D-8FEF-4CC8E405B6C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Block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program.</a:t>
            </a:r>
          </a:p>
        </p:txBody>
      </p:sp>
      <p:pic>
        <p:nvPicPr>
          <p:cNvPr id="20" name="Google Shape;739;p150"/>
          <p:cNvPicPr preferRelativeResize="0"/>
          <p:nvPr/>
        </p:nvPicPr>
        <p:blipFill>
          <a:blip r:embed="rId3">
            <a:alphaModFix/>
          </a:blip>
          <a:srcRect l="3614" r="53336" b="40252"/>
          <a:stretch>
            <a:fillRect/>
          </a:stretch>
        </p:blipFill>
        <p:spPr>
          <a:xfrm>
            <a:off x="1569487" y="2499815"/>
            <a:ext cx="3712191" cy="289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Right Brace 24"/>
          <p:cNvSpPr/>
          <p:nvPr/>
        </p:nvSpPr>
        <p:spPr>
          <a:xfrm>
            <a:off x="5322616" y="3562066"/>
            <a:ext cx="341194" cy="11464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00032" y="3589363"/>
            <a:ext cx="2470239" cy="1091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Lebih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dari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satu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baris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Perintah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Kode</a:t>
            </a:r>
            <a:r>
              <a:rPr lang="en-US" dirty="0" smtClean="0">
                <a:solidFill>
                  <a:srgbClr val="FF0000"/>
                </a:solidFill>
              </a:rPr>
              <a:t> program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88DC-D6DF-4A43-ABF3-303EA30470A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266808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Block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program.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535" y="2047156"/>
            <a:ext cx="3261815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42754" y="2049434"/>
            <a:ext cx="3518858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Pemanggilan</a:t>
            </a:r>
            <a:r>
              <a:rPr lang="en-US" dirty="0" smtClean="0"/>
              <a:t> 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1" name="Google Shape;739;p150"/>
          <p:cNvPicPr preferRelativeResize="0"/>
          <p:nvPr/>
        </p:nvPicPr>
        <p:blipFill>
          <a:blip r:embed="rId3" cstate="print">
            <a:alphaModFix/>
          </a:blip>
          <a:srcRect l="3614" r="53336" b="40252"/>
          <a:stretch>
            <a:fillRect/>
          </a:stretch>
        </p:blipFill>
        <p:spPr>
          <a:xfrm>
            <a:off x="464020" y="2622635"/>
            <a:ext cx="2661317" cy="209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54;p153"/>
          <p:cNvPicPr preferRelativeResize="0"/>
          <p:nvPr/>
        </p:nvPicPr>
        <p:blipFill>
          <a:blip r:embed="rId4">
            <a:alphaModFix/>
          </a:blip>
          <a:srcRect l="4880" t="59748" r="81350" b="33200"/>
          <a:stretch>
            <a:fillRect/>
          </a:stretch>
        </p:blipFill>
        <p:spPr>
          <a:xfrm>
            <a:off x="6114197" y="3316407"/>
            <a:ext cx="1187355" cy="34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218368" y="4727894"/>
            <a:ext cx="3562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Proses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pada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Fungsi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adalah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Google Shape;754;p153"/>
          <p:cNvPicPr preferRelativeResize="0"/>
          <p:nvPr/>
        </p:nvPicPr>
        <p:blipFill>
          <a:blip r:embed="rId5" cstate="print">
            <a:alphaModFix/>
          </a:blip>
          <a:srcRect l="54736" t="9543" r="3955" b="45611"/>
          <a:stretch>
            <a:fillRect/>
          </a:stretch>
        </p:blipFill>
        <p:spPr>
          <a:xfrm>
            <a:off x="696040" y="5117909"/>
            <a:ext cx="2361061" cy="129653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4972323" y="3989691"/>
            <a:ext cx="3518858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10233" y="3234519"/>
            <a:ext cx="286603" cy="4776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0800000">
            <a:off x="1733267" y="2975213"/>
            <a:ext cx="4926841" cy="27295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oogle Shape;754;p153"/>
          <p:cNvPicPr preferRelativeResize="0"/>
          <p:nvPr/>
        </p:nvPicPr>
        <p:blipFill>
          <a:blip r:embed="rId4">
            <a:alphaModFix/>
          </a:blip>
          <a:srcRect l="4564" t="68492" r="69796" b="14585"/>
          <a:stretch>
            <a:fillRect/>
          </a:stretch>
        </p:blipFill>
        <p:spPr>
          <a:xfrm>
            <a:off x="5554638" y="4708478"/>
            <a:ext cx="2210938" cy="818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2B201-3D91-4059-8C80-0A9F9578095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282890"/>
            <a:ext cx="8814723" cy="941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Block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baris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program,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FOR).</a:t>
            </a:r>
          </a:p>
        </p:txBody>
      </p:sp>
      <p:pic>
        <p:nvPicPr>
          <p:cNvPr id="9" name="Google Shape;759;p154"/>
          <p:cNvPicPr preferRelativeResize="0"/>
          <p:nvPr/>
        </p:nvPicPr>
        <p:blipFill>
          <a:blip r:embed="rId3">
            <a:alphaModFix/>
          </a:blip>
          <a:srcRect r="47322" b="33482"/>
          <a:stretch>
            <a:fillRect/>
          </a:stretch>
        </p:blipFill>
        <p:spPr>
          <a:xfrm>
            <a:off x="1380703" y="2131320"/>
            <a:ext cx="4760794" cy="3600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ight Brace 10"/>
          <p:cNvSpPr/>
          <p:nvPr/>
        </p:nvSpPr>
        <p:spPr>
          <a:xfrm>
            <a:off x="5950424" y="2456592"/>
            <a:ext cx="491319" cy="192433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7026" y="3172047"/>
            <a:ext cx="2852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Block </a:t>
            </a:r>
            <a:r>
              <a:rPr lang="en-US" dirty="0" err="1" smtClean="0">
                <a:solidFill>
                  <a:srgbClr val="FF0000"/>
                </a:solidFill>
              </a:rPr>
              <a:t>Fungsi</a:t>
            </a:r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dengan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nama</a:t>
            </a:r>
            <a:r>
              <a:rPr lang="en-US" dirty="0" smtClean="0">
                <a:solidFill>
                  <a:srgbClr val="FF0000"/>
                </a:solidFill>
              </a:rPr>
              <a:t> “</a:t>
            </a:r>
            <a:r>
              <a:rPr lang="en-US" b="1" dirty="0" err="1" smtClean="0">
                <a:solidFill>
                  <a:srgbClr val="FF0000"/>
                </a:solidFill>
              </a:rPr>
              <a:t>printstuff</a:t>
            </a:r>
            <a:r>
              <a:rPr lang="en-US" dirty="0" smtClean="0">
                <a:solidFill>
                  <a:srgbClr val="FF0000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6032317" y="4735767"/>
            <a:ext cx="327546" cy="79157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48482" y="4962207"/>
            <a:ext cx="2099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Program </a:t>
            </a:r>
            <a:r>
              <a:rPr lang="en-US" dirty="0" err="1" smtClean="0">
                <a:solidFill>
                  <a:srgbClr val="FF0000"/>
                </a:solidFill>
              </a:rPr>
              <a:t>Utama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78675" y="5609229"/>
            <a:ext cx="586854" cy="313899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69996" y="5728761"/>
            <a:ext cx="3289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Perintah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pemanggilan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60310" y="5186143"/>
            <a:ext cx="3643953" cy="3821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75BA-5C40-49D9-8815-6A884AFD014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block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perintah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perulangan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4831" y="2497532"/>
            <a:ext cx="3384655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Block “</a:t>
            </a:r>
            <a:r>
              <a:rPr lang="en-US" dirty="0" err="1" smtClean="0"/>
              <a:t>Fungsi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85910" y="2486159"/>
            <a:ext cx="3209500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 </a:t>
            </a:r>
            <a:r>
              <a:rPr lang="en-US" dirty="0" err="1" smtClean="0"/>
              <a:t>Utama</a:t>
            </a:r>
            <a:endParaRPr lang="en-US" dirty="0"/>
          </a:p>
        </p:txBody>
      </p:sp>
      <p:pic>
        <p:nvPicPr>
          <p:cNvPr id="18" name="Google Shape;759;p154"/>
          <p:cNvPicPr preferRelativeResize="0"/>
          <p:nvPr/>
        </p:nvPicPr>
        <p:blipFill>
          <a:blip r:embed="rId3" cstate="print">
            <a:alphaModFix/>
          </a:blip>
          <a:srcRect r="47322" b="56677"/>
          <a:stretch>
            <a:fillRect/>
          </a:stretch>
        </p:blipFill>
        <p:spPr>
          <a:xfrm>
            <a:off x="220641" y="3195845"/>
            <a:ext cx="3491547" cy="170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59;p154"/>
          <p:cNvPicPr preferRelativeResize="0"/>
          <p:nvPr/>
        </p:nvPicPr>
        <p:blipFill>
          <a:blip r:embed="rId4">
            <a:alphaModFix/>
          </a:blip>
          <a:srcRect l="1485" t="48575" r="54118" b="33482"/>
          <a:stretch>
            <a:fillRect/>
          </a:stretch>
        </p:blipFill>
        <p:spPr>
          <a:xfrm>
            <a:off x="4940496" y="3220871"/>
            <a:ext cx="3234519" cy="7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ectangle 20"/>
          <p:cNvSpPr/>
          <p:nvPr/>
        </p:nvSpPr>
        <p:spPr>
          <a:xfrm>
            <a:off x="4872250" y="3534764"/>
            <a:ext cx="2756849" cy="38213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609232" y="4172916"/>
            <a:ext cx="3289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Perintah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pemanggilan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7724633" y="3807726"/>
            <a:ext cx="464024" cy="327547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00250" y="5096381"/>
            <a:ext cx="822960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perintah</a:t>
            </a:r>
            <a:r>
              <a:rPr lang="en-US" dirty="0" smtClean="0"/>
              <a:t> </a:t>
            </a:r>
            <a:r>
              <a:rPr lang="en-US" dirty="0" err="1" smtClean="0"/>
              <a:t>pemanggilan</a:t>
            </a:r>
            <a:r>
              <a:rPr lang="en-US" dirty="0" smtClean="0"/>
              <a:t> “</a:t>
            </a:r>
            <a:r>
              <a:rPr lang="en-US" dirty="0" err="1" smtClean="0"/>
              <a:t>Fungsi</a:t>
            </a:r>
            <a:r>
              <a:rPr lang="en-US" dirty="0" smtClean="0"/>
              <a:t>”, </a:t>
            </a:r>
            <a:r>
              <a:rPr lang="en-US" dirty="0" err="1" smtClean="0"/>
              <a:t>dikirimkan</a:t>
            </a:r>
            <a:r>
              <a:rPr lang="en-US" dirty="0" smtClean="0"/>
              <a:t> data list </a:t>
            </a:r>
            <a:r>
              <a:rPr lang="en-US" dirty="0" err="1" smtClean="0"/>
              <a:t>dari</a:t>
            </a:r>
            <a:r>
              <a:rPr lang="en-US" dirty="0" smtClean="0"/>
              <a:t> “</a:t>
            </a:r>
            <a:r>
              <a:rPr lang="en-US" dirty="0" err="1" smtClean="0"/>
              <a:t>album_ratings</a:t>
            </a:r>
            <a:r>
              <a:rPr lang="en-US" dirty="0" smtClean="0"/>
              <a:t>” </a:t>
            </a:r>
            <a:r>
              <a:rPr lang="en-US" dirty="0" err="1" smtClean="0"/>
              <a:t>ke</a:t>
            </a:r>
            <a:r>
              <a:rPr lang="en-US" dirty="0" smtClean="0"/>
              <a:t> parameter “Stuff”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“</a:t>
            </a:r>
            <a:r>
              <a:rPr lang="en-US" dirty="0" err="1" smtClean="0"/>
              <a:t>printstuff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2B25A-096D-421A-AC12-22D285B5BD9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lanjutan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1)</a:t>
            </a:r>
          </a:p>
        </p:txBody>
      </p:sp>
      <p:pic>
        <p:nvPicPr>
          <p:cNvPr id="7" name="Google Shape;789;p160"/>
          <p:cNvPicPr preferRelativeResize="0"/>
          <p:nvPr/>
        </p:nvPicPr>
        <p:blipFill>
          <a:blip r:embed="rId3">
            <a:alphaModFix/>
          </a:blip>
          <a:srcRect r="4271" b="34214"/>
          <a:stretch>
            <a:fillRect/>
          </a:stretch>
        </p:blipFill>
        <p:spPr>
          <a:xfrm>
            <a:off x="534537" y="2306472"/>
            <a:ext cx="7422107" cy="2852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89;p160"/>
          <p:cNvPicPr preferRelativeResize="0"/>
          <p:nvPr/>
        </p:nvPicPr>
        <p:blipFill>
          <a:blip r:embed="rId4" cstate="print">
            <a:alphaModFix/>
          </a:blip>
          <a:srcRect t="63934" r="61993" b="25832"/>
          <a:stretch>
            <a:fillRect/>
          </a:stretch>
        </p:blipFill>
        <p:spPr>
          <a:xfrm>
            <a:off x="5531894" y="4544705"/>
            <a:ext cx="2670411" cy="423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390878" y="3891876"/>
            <a:ext cx="2920609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95081" y="3725839"/>
            <a:ext cx="3712191" cy="2156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94;p161"/>
          <p:cNvPicPr preferRelativeResize="0"/>
          <p:nvPr/>
        </p:nvPicPr>
        <p:blipFill>
          <a:blip r:embed="rId3">
            <a:alphaModFix/>
          </a:blip>
          <a:srcRect l="923" r="3955" b="34566"/>
          <a:stretch>
            <a:fillRect/>
          </a:stretch>
        </p:blipFill>
        <p:spPr>
          <a:xfrm>
            <a:off x="450368" y="2158625"/>
            <a:ext cx="7438038" cy="31230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CCAF1-3312-4CED-9F19-136CBDBDBE0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lanjutan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2)</a:t>
            </a:r>
          </a:p>
        </p:txBody>
      </p:sp>
      <p:pic>
        <p:nvPicPr>
          <p:cNvPr id="8" name="Google Shape;789;p160"/>
          <p:cNvPicPr preferRelativeResize="0"/>
          <p:nvPr/>
        </p:nvPicPr>
        <p:blipFill>
          <a:blip r:embed="rId4" cstate="print">
            <a:alphaModFix/>
          </a:blip>
          <a:srcRect t="63934" r="61993" b="25832"/>
          <a:stretch>
            <a:fillRect/>
          </a:stretch>
        </p:blipFill>
        <p:spPr>
          <a:xfrm>
            <a:off x="5531894" y="4544705"/>
            <a:ext cx="2670411" cy="423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390878" y="3891876"/>
            <a:ext cx="2920609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95081" y="3725839"/>
            <a:ext cx="3712191" cy="2156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794;p161"/>
          <p:cNvPicPr preferRelativeResize="0"/>
          <p:nvPr/>
        </p:nvPicPr>
        <p:blipFill>
          <a:blip r:embed="rId3">
            <a:alphaModFix/>
          </a:blip>
          <a:srcRect l="923" t="72958" r="64125" b="18298"/>
          <a:stretch>
            <a:fillRect/>
          </a:stretch>
        </p:blipFill>
        <p:spPr>
          <a:xfrm>
            <a:off x="5584215" y="5036023"/>
            <a:ext cx="2536209" cy="368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799;p162"/>
          <p:cNvPicPr preferRelativeResize="0"/>
          <p:nvPr/>
        </p:nvPicPr>
        <p:blipFill>
          <a:blip r:embed="rId3">
            <a:alphaModFix/>
          </a:blip>
          <a:srcRect r="4746" b="36585"/>
          <a:stretch>
            <a:fillRect/>
          </a:stretch>
        </p:blipFill>
        <p:spPr>
          <a:xfrm>
            <a:off x="179692" y="2226859"/>
            <a:ext cx="7954371" cy="28774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1112E-37EF-4DB2-8FCA-F3973E2CAC3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lanjutan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3)</a:t>
            </a:r>
          </a:p>
        </p:txBody>
      </p:sp>
      <p:pic>
        <p:nvPicPr>
          <p:cNvPr id="8" name="Google Shape;789;p160"/>
          <p:cNvPicPr preferRelativeResize="0"/>
          <p:nvPr/>
        </p:nvPicPr>
        <p:blipFill>
          <a:blip r:embed="rId4" cstate="print">
            <a:alphaModFix/>
          </a:blip>
          <a:srcRect t="63934" r="61993" b="25832"/>
          <a:stretch>
            <a:fillRect/>
          </a:stretch>
        </p:blipFill>
        <p:spPr>
          <a:xfrm>
            <a:off x="5531894" y="4544705"/>
            <a:ext cx="2670411" cy="4230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390878" y="3891876"/>
            <a:ext cx="2920609" cy="4913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995081" y="3725839"/>
            <a:ext cx="3712191" cy="2156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794;p161"/>
          <p:cNvPicPr preferRelativeResize="0"/>
          <p:nvPr/>
        </p:nvPicPr>
        <p:blipFill>
          <a:blip r:embed="rId5">
            <a:alphaModFix/>
          </a:blip>
          <a:srcRect l="923" t="72958" r="64125" b="18298"/>
          <a:stretch>
            <a:fillRect/>
          </a:stretch>
        </p:blipFill>
        <p:spPr>
          <a:xfrm>
            <a:off x="5584215" y="4995079"/>
            <a:ext cx="2536209" cy="36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799;p162"/>
          <p:cNvPicPr preferRelativeResize="0"/>
          <p:nvPr/>
        </p:nvPicPr>
        <p:blipFill>
          <a:blip r:embed="rId3">
            <a:alphaModFix/>
          </a:blip>
          <a:srcRect t="81467" r="65206" b="11200"/>
          <a:stretch>
            <a:fillRect/>
          </a:stretch>
        </p:blipFill>
        <p:spPr>
          <a:xfrm>
            <a:off x="5502321" y="5418160"/>
            <a:ext cx="2508915" cy="31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6E92-E5AC-41D7-9FBC-DF058D0611D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1080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Collecting Argument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Variadic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dikirimkan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ketika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penulisannya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asterik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(*)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sebelum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parameter.</a:t>
            </a:r>
          </a:p>
        </p:txBody>
      </p:sp>
      <p:pic>
        <p:nvPicPr>
          <p:cNvPr id="7" name="Google Shape;819;p166"/>
          <p:cNvPicPr preferRelativeResize="0"/>
          <p:nvPr/>
        </p:nvPicPr>
        <p:blipFill>
          <a:blip r:embed="rId3">
            <a:alphaModFix/>
          </a:blip>
          <a:srcRect t="23081" r="2372" b="31226"/>
          <a:stretch>
            <a:fillRect/>
          </a:stretch>
        </p:blipFill>
        <p:spPr>
          <a:xfrm>
            <a:off x="288879" y="3234520"/>
            <a:ext cx="8418394" cy="22109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169994" y="3193576"/>
            <a:ext cx="1037230" cy="436728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9488" y="2903674"/>
            <a:ext cx="45856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Variadic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Parameter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tanda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asterik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(*) yang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merupakan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collecting argument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302758" y="3057099"/>
            <a:ext cx="709684" cy="17742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83140" y="5036024"/>
            <a:ext cx="3794078" cy="3548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937" y="5674167"/>
            <a:ext cx="3289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Perintah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pemanggilan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818866" y="5513696"/>
            <a:ext cx="409433" cy="158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18670" y="6003994"/>
            <a:ext cx="4585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Akan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dikirimkan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parameter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“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Fungsi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16200000" flipV="1">
            <a:off x="4653887" y="5568287"/>
            <a:ext cx="423081" cy="25930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5CF85-8E17-4DFC-86C2-71747DD30A8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Collecting Argument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ke-2:</a:t>
            </a:r>
          </a:p>
        </p:txBody>
      </p:sp>
      <p:pic>
        <p:nvPicPr>
          <p:cNvPr id="8" name="Google Shape;824;p167"/>
          <p:cNvPicPr preferRelativeResize="0"/>
          <p:nvPr/>
        </p:nvPicPr>
        <p:blipFill>
          <a:blip r:embed="rId3">
            <a:alphaModFix/>
          </a:blip>
          <a:srcRect t="21953" r="17883" b="32636"/>
          <a:stretch>
            <a:fillRect/>
          </a:stretch>
        </p:blipFill>
        <p:spPr>
          <a:xfrm>
            <a:off x="711958" y="2825086"/>
            <a:ext cx="7626824" cy="2634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D09DF-C608-4FB2-B53E-FF6D1F5C7C2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176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Scope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Scope/r</a:t>
            </a:r>
            <a:r>
              <a:rPr lang="id-ID" sz="2000" dirty="0" smtClean="0"/>
              <a:t>uang lingkup </a:t>
            </a:r>
            <a:r>
              <a:rPr lang="en-US" sz="2000" dirty="0" err="1" smtClean="0"/>
              <a:t>suatu</a:t>
            </a:r>
            <a:r>
              <a:rPr lang="en-US" sz="2000" dirty="0" smtClean="0"/>
              <a:t> </a:t>
            </a:r>
            <a:r>
              <a:rPr lang="id-ID" sz="2000" dirty="0" smtClean="0"/>
              <a:t>variabel adalah bagian dari program di mana variabel itu dapat diakses</a:t>
            </a:r>
            <a:r>
              <a:rPr lang="en-US" sz="2000" dirty="0" smtClean="0"/>
              <a:t>.</a:t>
            </a:r>
          </a:p>
          <a:p>
            <a:pPr lvl="0" algn="just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yaitu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Global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Google Shape;829;p168"/>
          <p:cNvPicPr preferRelativeResize="0"/>
          <p:nvPr/>
        </p:nvPicPr>
        <p:blipFill>
          <a:blip r:embed="rId3">
            <a:alphaModFix/>
          </a:blip>
          <a:srcRect l="7445" t="31941" r="79771" b="32271"/>
          <a:stretch>
            <a:fillRect/>
          </a:stretch>
        </p:blipFill>
        <p:spPr>
          <a:xfrm>
            <a:off x="2647665" y="3370996"/>
            <a:ext cx="2169994" cy="28387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199797" y="3499593"/>
            <a:ext cx="3630305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dirty="0" smtClean="0"/>
              <a:t>Variabel yang didefinisikan di luar fungsi apa pun dikatakan berada dalam lingkup global, artinya dapat diakses di mana saja setelah didefinisikan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1992573" y="3507475"/>
            <a:ext cx="436728" cy="11873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8486" y="3899957"/>
            <a:ext cx="1746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Block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>
            <a:off x="2115402" y="5418161"/>
            <a:ext cx="341194" cy="4640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86605" y="5430781"/>
            <a:ext cx="1899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Program </a:t>
            </a:r>
            <a:r>
              <a:rPr lang="en-US" dirty="0" err="1" smtClean="0">
                <a:solidFill>
                  <a:srgbClr val="7030A0"/>
                </a:solidFill>
              </a:rPr>
              <a:t>Utama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47667" y="5281684"/>
            <a:ext cx="532262" cy="4367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562" y="5305680"/>
            <a:ext cx="38896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Variabel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ini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ada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pada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lingkup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global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4230806" y="5404512"/>
            <a:ext cx="832513" cy="245661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DC4F8-58D0-4703-8A63-637E8BE69D3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A86EA-25CB-4D87-824F-A53C2E563A8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294105"/>
            <a:ext cx="8814723" cy="725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disebut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endParaRPr lang="en-US" sz="2000" u="sng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 l="26538" t="21455" r="4862" b="28172"/>
          <a:stretch>
            <a:fillRect/>
          </a:stretch>
        </p:blipFill>
        <p:spPr bwMode="auto">
          <a:xfrm>
            <a:off x="122829" y="2224592"/>
            <a:ext cx="8793403" cy="363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Straight Arrow Connector 19"/>
          <p:cNvCxnSpPr/>
          <p:nvPr/>
        </p:nvCxnSpPr>
        <p:spPr>
          <a:xfrm>
            <a:off x="955343" y="4189863"/>
            <a:ext cx="3138985" cy="368489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423708">
            <a:off x="1514907" y="4036443"/>
            <a:ext cx="2292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pada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lingkup</a:t>
            </a:r>
            <a:r>
              <a:rPr lang="en-US" dirty="0" smtClean="0">
                <a:solidFill>
                  <a:srgbClr val="7030A0"/>
                </a:solidFill>
              </a:rPr>
              <a:t> global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68739" y="4312693"/>
            <a:ext cx="832513" cy="47767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9181" y="5455805"/>
            <a:ext cx="19789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Memanggil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Fungsi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“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AddDC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8" name="Straight Arrow Connector 27"/>
          <p:cNvCxnSpPr>
            <a:endCxn id="24" idx="0"/>
          </p:cNvCxnSpPr>
          <p:nvPr/>
        </p:nvCxnSpPr>
        <p:spPr>
          <a:xfrm rot="5400000">
            <a:off x="810279" y="5160615"/>
            <a:ext cx="583554" cy="682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flipV="1">
            <a:off x="1883391" y="3370998"/>
            <a:ext cx="5254388" cy="2606721"/>
          </a:xfrm>
          <a:prstGeom prst="bentConnector3">
            <a:avLst>
              <a:gd name="adj1" fmla="val 100130"/>
            </a:avLst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142700" y="5963045"/>
            <a:ext cx="5022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Mengirimkan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nilai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x = “AC”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parameter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fungsi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802572" y="1991549"/>
            <a:ext cx="1978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Fungsi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“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AddDC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”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2263" y="3098043"/>
            <a:ext cx="1023582" cy="3138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931624" y="2513463"/>
            <a:ext cx="1023582" cy="85753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29102" y="3808976"/>
            <a:ext cx="1392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Hasil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dari</a:t>
            </a:r>
            <a:r>
              <a:rPr lang="en-US" dirty="0" smtClean="0">
                <a:solidFill>
                  <a:srgbClr val="7030A0"/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</a:rPr>
              <a:t>x=x+”DC”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43" name="Straight Arrow Connector 42"/>
          <p:cNvCxnSpPr>
            <a:stCxn id="41" idx="0"/>
            <a:endCxn id="40" idx="2"/>
          </p:cNvCxnSpPr>
          <p:nvPr/>
        </p:nvCxnSpPr>
        <p:spPr>
          <a:xfrm rot="5400000" flipH="1" flipV="1">
            <a:off x="8165287" y="3530848"/>
            <a:ext cx="437979" cy="11827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21391" y="4656162"/>
            <a:ext cx="2972937" cy="70740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 rot="803590">
            <a:off x="1568332" y="4685545"/>
            <a:ext cx="2451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7030A0"/>
                </a:solidFill>
              </a:rPr>
              <a:t>Hasil</a:t>
            </a:r>
            <a:r>
              <a:rPr lang="en-US" dirty="0" smtClean="0">
                <a:solidFill>
                  <a:srgbClr val="7030A0"/>
                </a:solidFill>
              </a:rPr>
              <a:t> output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038B-4500-4ED0-B1F9-2D69B6CB6B3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lingkup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pic>
        <p:nvPicPr>
          <p:cNvPr id="7" name="Google Shape;874;p177"/>
          <p:cNvPicPr preferRelativeResize="0"/>
          <p:nvPr/>
        </p:nvPicPr>
        <p:blipFill>
          <a:blip r:embed="rId3">
            <a:alphaModFix/>
          </a:blip>
          <a:srcRect l="6621" t="33518" r="78185" b="41493"/>
          <a:stretch>
            <a:fillRect/>
          </a:stretch>
        </p:blipFill>
        <p:spPr>
          <a:xfrm>
            <a:off x="3780422" y="2674961"/>
            <a:ext cx="2606722" cy="22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244445" y="3152633"/>
            <a:ext cx="805216" cy="4367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240" y="3081095"/>
            <a:ext cx="3521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Variabel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ini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ada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pada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lingkup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lokal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Fungsi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043442" y="3179929"/>
            <a:ext cx="978408" cy="259307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6209716" y="2756848"/>
            <a:ext cx="532263" cy="10781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6250658" y="4312693"/>
            <a:ext cx="436728" cy="6550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91861" y="3108386"/>
            <a:ext cx="1746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Block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53192" y="4461790"/>
            <a:ext cx="2017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Program </a:t>
            </a:r>
            <a:r>
              <a:rPr lang="en-US" dirty="0" err="1" smtClean="0">
                <a:solidFill>
                  <a:srgbClr val="7030A0"/>
                </a:solidFill>
              </a:rPr>
              <a:t>Utama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B79E-E7BC-4452-976B-73A1889FF3FB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73958"/>
            <a:ext cx="8814723" cy="114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gobal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DAPAT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yang SAMA,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jika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global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sebagai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parameter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hanya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lokal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saja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tidak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mengganggu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global.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8426" t="30410" r="59511" b="33769"/>
          <a:stretch>
            <a:fillRect/>
          </a:stretch>
        </p:blipFill>
        <p:spPr bwMode="auto">
          <a:xfrm>
            <a:off x="4531054" y="2634019"/>
            <a:ext cx="2306472" cy="385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Left Brace 8"/>
          <p:cNvSpPr/>
          <p:nvPr/>
        </p:nvSpPr>
        <p:spPr>
          <a:xfrm rot="10800000">
            <a:off x="6605518" y="2811439"/>
            <a:ext cx="341194" cy="750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0800000">
            <a:off x="6578226" y="4339989"/>
            <a:ext cx="409433" cy="1828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82934" y="3012852"/>
            <a:ext cx="1746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Block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67089" y="5062295"/>
            <a:ext cx="20175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Program </a:t>
            </a:r>
            <a:r>
              <a:rPr lang="en-US" dirty="0" err="1" smtClean="0">
                <a:solidFill>
                  <a:srgbClr val="7030A0"/>
                </a:solidFill>
              </a:rPr>
              <a:t>Utama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5889" y="3070747"/>
            <a:ext cx="805216" cy="3138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33321" y="4233082"/>
            <a:ext cx="805216" cy="3138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93076" y="3040152"/>
            <a:ext cx="1678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Variabel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Lokal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38233" y="4202486"/>
            <a:ext cx="1872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Variabel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Global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>
            <a:stCxn id="16" idx="3"/>
            <a:endCxn id="14" idx="1"/>
          </p:cNvCxnSpPr>
          <p:nvPr/>
        </p:nvCxnSpPr>
        <p:spPr>
          <a:xfrm>
            <a:off x="4271752" y="3224818"/>
            <a:ext cx="614137" cy="287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  <a:endCxn id="15" idx="1"/>
          </p:cNvCxnSpPr>
          <p:nvPr/>
        </p:nvCxnSpPr>
        <p:spPr>
          <a:xfrm>
            <a:off x="4110253" y="4387152"/>
            <a:ext cx="423068" cy="288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18365" y="5063319"/>
            <a:ext cx="3712191" cy="12419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4094328" y="5540991"/>
            <a:ext cx="532263" cy="2729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6866" y="5133823"/>
            <a:ext cx="2920609" cy="325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16436" y="5572825"/>
            <a:ext cx="2920609" cy="568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1982</a:t>
            </a:r>
          </a:p>
          <a:p>
            <a:pPr algn="ctr"/>
            <a:r>
              <a:rPr lang="en-US" dirty="0" smtClean="0"/>
              <a:t>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F5B6-8870-4B85-AC73-923BE6EF71D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57881"/>
            <a:ext cx="8814723" cy="561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lvl="0" algn="just">
              <a:spcBef>
                <a:spcPts val="1000"/>
              </a:spcBef>
              <a:defRPr/>
            </a:pPr>
            <a:r>
              <a:rPr lang="id-ID" sz="2000" dirty="0" smtClean="0"/>
              <a:t>Jika variabel tidak didefinisikan dalam suatu fungsi, Python akan memeriksa lingkup global.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Google Shape;939;p190"/>
          <p:cNvPicPr preferRelativeResize="0"/>
          <p:nvPr/>
        </p:nvPicPr>
        <p:blipFill>
          <a:blip r:embed="rId3">
            <a:alphaModFix/>
          </a:blip>
          <a:srcRect l="6937" t="33800" r="74861" b="15712"/>
          <a:stretch>
            <a:fillRect/>
          </a:stretch>
        </p:blipFill>
        <p:spPr>
          <a:xfrm>
            <a:off x="4858604" y="2197290"/>
            <a:ext cx="2251881" cy="37394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Left Brace 8"/>
          <p:cNvSpPr/>
          <p:nvPr/>
        </p:nvSpPr>
        <p:spPr>
          <a:xfrm rot="10800000">
            <a:off x="6960355" y="2251880"/>
            <a:ext cx="341193" cy="914400"/>
          </a:xfrm>
          <a:prstGeom prst="leftBrace">
            <a:avLst>
              <a:gd name="adj1" fmla="val 32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0800000">
            <a:off x="6921684" y="3810000"/>
            <a:ext cx="352566" cy="1785582"/>
          </a:xfrm>
          <a:prstGeom prst="leftBrace">
            <a:avLst>
              <a:gd name="adj1" fmla="val 32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87904" y="2521531"/>
            <a:ext cx="1583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Block </a:t>
            </a:r>
            <a:r>
              <a:rPr lang="en-US" dirty="0" err="1" smtClean="0">
                <a:solidFill>
                  <a:srgbClr val="7030A0"/>
                </a:solidFill>
              </a:rPr>
              <a:t>Fungsi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6019" y="4516383"/>
            <a:ext cx="1856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Program </a:t>
            </a:r>
            <a:r>
              <a:rPr lang="en-US" dirty="0" err="1" smtClean="0">
                <a:solidFill>
                  <a:srgbClr val="7030A0"/>
                </a:solidFill>
              </a:rPr>
              <a:t>Utama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04755" y="2538484"/>
            <a:ext cx="805216" cy="3138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28801" y="2166696"/>
            <a:ext cx="2784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Variabel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“Rating”</a:t>
            </a:r>
          </a:p>
          <a:p>
            <a:pPr algn="ct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TIDAK DIDEFINISIKAN</a:t>
            </a:r>
          </a:p>
          <a:p>
            <a:pPr algn="ctr"/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Pada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block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fungsi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03510" y="2729552"/>
            <a:ext cx="955344" cy="1364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18365" y="4776716"/>
            <a:ext cx="3712191" cy="1528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6866" y="4874511"/>
            <a:ext cx="2920609" cy="325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2788" y="5336277"/>
            <a:ext cx="2920609" cy="85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</a:t>
            </a:r>
          </a:p>
          <a:p>
            <a:pPr algn="ctr"/>
            <a:r>
              <a:rPr lang="en-US" dirty="0" smtClean="0"/>
              <a:t>Z=10</a:t>
            </a:r>
          </a:p>
          <a:p>
            <a:pPr algn="ctr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rot="10800000" flipV="1">
            <a:off x="2306473" y="2825087"/>
            <a:ext cx="2906973" cy="26203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2456597" y="4694829"/>
            <a:ext cx="2511188" cy="96899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 flipV="1">
            <a:off x="2292825" y="5581933"/>
            <a:ext cx="2661313" cy="43672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E113-33ED-45C4-AE43-FE794BE6E73B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512472"/>
            <a:ext cx="8814723" cy="807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“global”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mendefinisikan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variabel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berlaku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global.</a:t>
            </a:r>
          </a:p>
        </p:txBody>
      </p:sp>
      <p:pic>
        <p:nvPicPr>
          <p:cNvPr id="9" name="Google Shape;984;p199"/>
          <p:cNvPicPr preferRelativeResize="0"/>
          <p:nvPr/>
        </p:nvPicPr>
        <p:blipFill>
          <a:blip r:embed="rId3">
            <a:alphaModFix/>
          </a:blip>
          <a:srcRect l="7255" t="33517" r="68530" b="30098"/>
          <a:stretch>
            <a:fillRect/>
          </a:stretch>
        </p:blipFill>
        <p:spPr>
          <a:xfrm>
            <a:off x="1487605" y="2702257"/>
            <a:ext cx="3370997" cy="30843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692312" y="3152635"/>
            <a:ext cx="2634027" cy="35484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4454" y="4585648"/>
            <a:ext cx="3712191" cy="15285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12955" y="4683443"/>
            <a:ext cx="2920609" cy="325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Output: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28877" y="5145209"/>
            <a:ext cx="2920609" cy="85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 </a:t>
            </a:r>
            <a:r>
              <a:rPr lang="en-US" dirty="0" err="1" smtClean="0"/>
              <a:t>milion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21373" y="5390866"/>
            <a:ext cx="1746914" cy="1910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Pemrograman Python:</a:t>
            </a:r>
            <a:br>
              <a:rPr lang="en-US" smtClean="0"/>
            </a:br>
            <a:r>
              <a:rPr lang="en-US" smtClean="0"/>
              <a:t>Object dan Class</a:t>
            </a:r>
            <a:endParaRPr lang="id-ID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smtClean="0"/>
              <a:t>Nama pembicara dengan gelar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1575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d-ID" dirty="0" smtClean="0"/>
              <a:t>Tipe Data pada Python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1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B0BE-1255-40A3-BD93-F895B8181B7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87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CFCF7-1A90-4CD4-B523-A0292FF993E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1831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u="sng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Python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Python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banyak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seperti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integer, float,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boolean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Masing-masing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disebut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sebagai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tippe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Python: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8321" t="24813" r="40631" b="44217"/>
          <a:stretch>
            <a:fillRect/>
          </a:stretch>
        </p:blipFill>
        <p:spPr bwMode="auto">
          <a:xfrm>
            <a:off x="805219" y="3330053"/>
            <a:ext cx="4449170" cy="2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01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Tipe</a:t>
            </a:r>
            <a:r>
              <a:rPr lang="en-US" dirty="0" smtClean="0"/>
              <a:t> Data </a:t>
            </a:r>
            <a:r>
              <a:rPr lang="en-US" dirty="0" err="1" smtClean="0"/>
              <a:t>pada</a:t>
            </a:r>
            <a:r>
              <a:rPr lang="en-US" dirty="0" smtClean="0"/>
              <a:t> Python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E056-1821-43A6-9ABD-0F854419DDE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0"/>
            <a:ext cx="8814723" cy="187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 smtClean="0"/>
              <a:t>Object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instance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tipe</a:t>
            </a:r>
            <a:r>
              <a:rPr lang="en-US" sz="2000" dirty="0" smtClean="0"/>
              <a:t> yang </a:t>
            </a:r>
            <a:r>
              <a:rPr lang="en-US" sz="2000" dirty="0" err="1" smtClean="0"/>
              <a:t>khusus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Setiap</a:t>
            </a:r>
            <a:r>
              <a:rPr lang="en-US" sz="2000" dirty="0" smtClean="0"/>
              <a:t> object </a:t>
            </a:r>
            <a:r>
              <a:rPr lang="en-US" sz="2000" dirty="0" err="1" smtClean="0"/>
              <a:t>memiliki</a:t>
            </a:r>
            <a:r>
              <a:rPr lang="en-US" sz="2000" dirty="0" smtClean="0"/>
              <a:t>:</a:t>
            </a:r>
          </a:p>
          <a:p>
            <a:pPr marL="228600" indent="-228600">
              <a:buAutoNum type="arabicPeriod"/>
            </a:pPr>
            <a:r>
              <a:rPr lang="en-US" sz="2000" dirty="0" err="1" smtClean="0"/>
              <a:t>Tipe</a:t>
            </a:r>
            <a:r>
              <a:rPr lang="en-US" sz="2000" dirty="0" smtClean="0"/>
              <a:t> data</a:t>
            </a:r>
          </a:p>
          <a:p>
            <a:pPr marL="228600" indent="-228600">
              <a:buAutoNum type="arabicPeriod"/>
            </a:pPr>
            <a:r>
              <a:rPr lang="en-US" sz="2000" dirty="0" err="1" smtClean="0"/>
              <a:t>Representasi</a:t>
            </a:r>
            <a:r>
              <a:rPr lang="en-US" sz="2000" dirty="0" smtClean="0"/>
              <a:t> data internal (blueprint)</a:t>
            </a:r>
          </a:p>
          <a:p>
            <a:pPr marL="228600" indent="-228600">
              <a:buAutoNum type="arabicPeriod"/>
            </a:pPr>
            <a:r>
              <a:rPr lang="en-US" sz="2000" dirty="0" smtClean="0"/>
              <a:t>Kumpulan </a:t>
            </a:r>
            <a:r>
              <a:rPr lang="en-US" sz="2000" dirty="0" err="1" smtClean="0"/>
              <a:t>prosedur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interaksi</a:t>
            </a:r>
            <a:r>
              <a:rPr lang="en-US" sz="2000" dirty="0" smtClean="0"/>
              <a:t> </a:t>
            </a:r>
            <a:r>
              <a:rPr lang="en-US" sz="2000" dirty="0" err="1" smtClean="0"/>
              <a:t>antar</a:t>
            </a:r>
            <a:r>
              <a:rPr lang="en-US" sz="2000" dirty="0" smtClean="0"/>
              <a:t> object, </a:t>
            </a:r>
            <a:r>
              <a:rPr lang="en-US" sz="2000" dirty="0" err="1" smtClean="0"/>
              <a:t>disebut</a:t>
            </a:r>
            <a:r>
              <a:rPr lang="en-US" sz="2000" dirty="0" smtClean="0"/>
              <a:t> </a:t>
            </a:r>
            <a:r>
              <a:rPr lang="en-US" sz="2000" dirty="0" err="1" smtClean="0"/>
              <a:t>sebagai</a:t>
            </a:r>
            <a:r>
              <a:rPr lang="en-US" sz="2000" dirty="0" smtClean="0"/>
              <a:t> “</a:t>
            </a:r>
            <a:r>
              <a:rPr lang="en-US" sz="2000" dirty="0" err="1" smtClean="0"/>
              <a:t>Metode</a:t>
            </a:r>
            <a:r>
              <a:rPr lang="en-US" sz="2000" dirty="0" smtClean="0"/>
              <a:t>”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06221" y="3698543"/>
            <a:ext cx="4544705" cy="2306471"/>
            <a:chOff x="2634018" y="2770496"/>
            <a:chExt cx="4544705" cy="230647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 l="36846" t="40936" r="23142" b="22388"/>
            <a:stretch>
              <a:fillRect/>
            </a:stretch>
          </p:blipFill>
          <p:spPr bwMode="auto">
            <a:xfrm>
              <a:off x="2729552" y="2770496"/>
              <a:ext cx="4449171" cy="2292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2634018" y="4694830"/>
              <a:ext cx="436728" cy="382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6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Object: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EBC0-602F-4F8C-AFB0-0FCEDDC2900B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16935"/>
            <a:ext cx="8814723" cy="1066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“integer”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5 (lima) object,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8531" t="19403" r="13149" b="31903"/>
          <a:stretch>
            <a:fillRect/>
          </a:stretch>
        </p:blipFill>
        <p:spPr bwMode="auto">
          <a:xfrm>
            <a:off x="409433" y="2565779"/>
            <a:ext cx="7695522" cy="36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30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0555-FF99-452E-B844-94C59CCCCDB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0"/>
            <a:ext cx="8814723" cy="140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u="sng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FUNGSI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Merupakan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bagian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(block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baris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program)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dibuat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berdasarkan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kebutuhan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kembali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dipanggil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kembali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bagian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lainnya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Input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masuk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ke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output.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oogle Shape;524;p107"/>
          <p:cNvPicPr preferRelativeResize="0"/>
          <p:nvPr/>
        </p:nvPicPr>
        <p:blipFill rotWithShape="1">
          <a:blip r:embed="rId3">
            <a:alphaModFix/>
          </a:blip>
          <a:srcRect l="26907" t="35509" r="39487" b="10448"/>
          <a:stretch/>
        </p:blipFill>
        <p:spPr>
          <a:xfrm>
            <a:off x="2906971" y="2770496"/>
            <a:ext cx="4135274" cy="3630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 10"/>
          <p:cNvGrpSpPr/>
          <p:nvPr/>
        </p:nvGrpSpPr>
        <p:grpSpPr>
          <a:xfrm>
            <a:off x="1378423" y="2975214"/>
            <a:ext cx="5745708" cy="3452882"/>
            <a:chOff x="1378423" y="2920622"/>
            <a:chExt cx="5745708" cy="3452882"/>
          </a:xfrm>
        </p:grpSpPr>
        <p:pic>
          <p:nvPicPr>
            <p:cNvPr id="7" name="Google Shape;519;p106"/>
            <p:cNvPicPr preferRelativeResize="0"/>
            <p:nvPr/>
          </p:nvPicPr>
          <p:blipFill rotWithShape="1">
            <a:blip r:embed="rId4">
              <a:alphaModFix/>
            </a:blip>
            <a:srcRect l="14766" t="37595" r="75782" b="46990"/>
            <a:stretch/>
          </p:blipFill>
          <p:spPr>
            <a:xfrm>
              <a:off x="1378423" y="2920622"/>
              <a:ext cx="1255595" cy="9962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6414448" y="6018663"/>
              <a:ext cx="709683" cy="3548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Object: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7AE1C-7F95-4BF9-8955-35E5C84BA6D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Tipe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“List”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memiliki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5 (lima) object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seperti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4650" t="19590" r="3394" b="30410"/>
          <a:stretch>
            <a:fillRect/>
          </a:stretch>
        </p:blipFill>
        <p:spPr bwMode="auto">
          <a:xfrm>
            <a:off x="286576" y="2524677"/>
            <a:ext cx="8379750" cy="327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6075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Object: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39B1-BD84-444F-B773-2674CD728BD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821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Tipe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diketahui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type()”</a:t>
            </a:r>
            <a:endParaRPr kumimoji="0" lang="id-ID" sz="1800" b="1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7377" t="26865" r="7065" b="32276"/>
          <a:stretch>
            <a:fillRect/>
          </a:stretch>
        </p:blipFill>
        <p:spPr bwMode="auto">
          <a:xfrm>
            <a:off x="177414" y="2333758"/>
            <a:ext cx="8830106" cy="309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827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92305-83DF-45DD-9107-4D990B75DFEB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0"/>
            <a:ext cx="8814723" cy="2076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endParaRPr kumimoji="0" lang="en-US" sz="2000" i="0" u="sng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lang="en-US" sz="2000" dirty="0" smtClean="0"/>
              <a:t>Class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metode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tipe</a:t>
            </a:r>
            <a:r>
              <a:rPr lang="en-US" sz="2000" dirty="0" smtClean="0"/>
              <a:t> </a:t>
            </a:r>
            <a:r>
              <a:rPr lang="en-US" sz="2000" dirty="0" err="1" smtClean="0"/>
              <a:t>berfungsi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instance/</a:t>
            </a:r>
            <a:r>
              <a:rPr lang="en-US" sz="2000" dirty="0" err="1" smtClean="0"/>
              <a:t>isi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class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tipe</a:t>
            </a:r>
            <a:r>
              <a:rPr lang="en-US" sz="2000" dirty="0" smtClean="0"/>
              <a:t> </a:t>
            </a:r>
            <a:r>
              <a:rPr lang="en-US" sz="2000" dirty="0" err="1" smtClean="0"/>
              <a:t>tersebut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Metode</a:t>
            </a:r>
            <a:r>
              <a:rPr lang="en-US" sz="2000" dirty="0" smtClean="0"/>
              <a:t> </a:t>
            </a:r>
            <a:r>
              <a:rPr lang="en-US" sz="2000" dirty="0" err="1" smtClean="0"/>
              <a:t>memberikan</a:t>
            </a:r>
            <a:r>
              <a:rPr lang="en-US" sz="2000" dirty="0" smtClean="0"/>
              <a:t> </a:t>
            </a:r>
            <a:r>
              <a:rPr lang="en-US" sz="2000" dirty="0" err="1" smtClean="0"/>
              <a:t>cara</a:t>
            </a:r>
            <a:r>
              <a:rPr lang="en-US" sz="2000" dirty="0" smtClean="0"/>
              <a:t> </a:t>
            </a:r>
            <a:r>
              <a:rPr lang="en-US" sz="2000" dirty="0" err="1" smtClean="0"/>
              <a:t>bagaimana</a:t>
            </a:r>
            <a:r>
              <a:rPr lang="en-US" sz="2000" dirty="0" smtClean="0"/>
              <a:t> </a:t>
            </a:r>
            <a:r>
              <a:rPr lang="en-US" sz="2000" dirty="0" err="1" smtClean="0"/>
              <a:t>berinteraksi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data </a:t>
            </a:r>
            <a:r>
              <a:rPr lang="en-US" sz="2000" dirty="0" err="1" smtClean="0"/>
              <a:t>dari</a:t>
            </a:r>
            <a:r>
              <a:rPr lang="en-US" sz="2000" dirty="0" smtClean="0"/>
              <a:t> object.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“</a:t>
            </a:r>
            <a:r>
              <a:rPr lang="en-US" sz="2000" b="1" dirty="0" err="1" smtClean="0"/>
              <a:t>Metode</a:t>
            </a:r>
            <a:r>
              <a:rPr lang="en-US" sz="2000" dirty="0" smtClean="0"/>
              <a:t>”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pengurutan</a:t>
            </a:r>
            <a:r>
              <a:rPr lang="en-US" sz="2000" dirty="0" smtClean="0"/>
              <a:t> (sorting).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27587" t="44002" r="7380" b="32649"/>
          <a:stretch>
            <a:fillRect/>
          </a:stretch>
        </p:blipFill>
        <p:spPr bwMode="auto">
          <a:xfrm>
            <a:off x="764274" y="3712192"/>
            <a:ext cx="7369791" cy="148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323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9D85-D10C-4EA0-890D-DC0CC0D0BAB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362343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pengurutan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(sorting)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31887" t="5224" r="23009" b="30224"/>
          <a:stretch>
            <a:fillRect/>
          </a:stretch>
        </p:blipFill>
        <p:spPr bwMode="auto">
          <a:xfrm>
            <a:off x="1937977" y="2236405"/>
            <a:ext cx="5090616" cy="4096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26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8EAC-8600-4D2A-8E40-C2A50EDE246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102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</a:t>
            </a:r>
            <a:r>
              <a:rPr kumimoji="0" lang="en-US" sz="2000" b="1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Reverse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yang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dapat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membalik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urutan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suatu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diurutkan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sort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31992" t="8396" r="17659" b="41231"/>
          <a:stretch>
            <a:fillRect/>
          </a:stretch>
        </p:blipFill>
        <p:spPr bwMode="auto">
          <a:xfrm>
            <a:off x="1132764" y="2702267"/>
            <a:ext cx="6277971" cy="353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723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1843" y="2948156"/>
            <a:ext cx="6426372" cy="1315453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Membuat Type Sendiri dengan Mendefinisikan Class</a:t>
            </a:r>
            <a:endParaRPr lang="id-ID" sz="2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5D4B-AC6B-4F14-879D-484954F4168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617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C2C86-3CA2-469E-BAD9-695E19144DD1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16935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Class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terdiri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data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/instance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class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lebih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26118" t="7463" r="6646" b="32276"/>
          <a:stretch>
            <a:fillRect/>
          </a:stretch>
        </p:blipFill>
        <p:spPr bwMode="auto">
          <a:xfrm>
            <a:off x="464027" y="2695748"/>
            <a:ext cx="6919414" cy="348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585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96EA5-9D26-48AF-B232-866BF7D721B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0"/>
            <a:ext cx="8814723" cy="139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sng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class”Circle</a:t>
            </a:r>
            <a:r>
              <a:rPr kumimoji="0" lang="en-US" sz="20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“Rectangle”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class “Circle”,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datanya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radius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color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“Rectangle”,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datanya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color, height,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width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23286" t="18657" r="2764" b="28172"/>
          <a:stretch>
            <a:fillRect/>
          </a:stretch>
        </p:blipFill>
        <p:spPr bwMode="auto">
          <a:xfrm>
            <a:off x="436727" y="2909006"/>
            <a:ext cx="7861111" cy="3177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862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Class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B8535-244F-474B-9FCF-20DF5BC432D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1899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Berikut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ini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2 (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dua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)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membuat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Class: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ke-1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class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“Circle”</a:t>
            </a:r>
            <a:endParaRPr kumimoji="0" lang="en-US" sz="2000" i="0" strike="noStrike" kern="1200" cap="none" spc="0" normalizeH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ke-2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class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“Rectangle”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39230" t="27052" r="25316" b="38619"/>
          <a:stretch>
            <a:fillRect/>
          </a:stretch>
        </p:blipFill>
        <p:spPr bwMode="auto">
          <a:xfrm>
            <a:off x="177424" y="3548417"/>
            <a:ext cx="3725838" cy="202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l="39335" t="27425" r="23219" b="37314"/>
          <a:stretch>
            <a:fillRect/>
          </a:stretch>
        </p:blipFill>
        <p:spPr bwMode="auto">
          <a:xfrm>
            <a:off x="4844955" y="3603011"/>
            <a:ext cx="3916906" cy="2073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148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EA03-E9EF-4B75-A8C0-75033EC638E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79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Definisi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u="sng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u="sng" dirty="0" smtClean="0">
                <a:solidFill>
                  <a:schemeClr val="bg2">
                    <a:lumMod val="25000"/>
                  </a:schemeClr>
                </a:solidFill>
              </a:rPr>
              <a:t> Class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2388" y="2715904"/>
            <a:ext cx="7768800" cy="2647666"/>
            <a:chOff x="682388" y="2715904"/>
            <a:chExt cx="7768800" cy="264766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3"/>
            <a:srcRect l="32596" t="39119" r="6121" b="24627"/>
            <a:stretch>
              <a:fillRect/>
            </a:stretch>
          </p:blipFill>
          <p:spPr bwMode="auto">
            <a:xfrm>
              <a:off x="777921" y="2715904"/>
              <a:ext cx="7673267" cy="2552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682388" y="4967785"/>
              <a:ext cx="1009934" cy="395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4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52799-89F8-4E4D-84A2-72010C75911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0"/>
            <a:ext cx="8814723" cy="140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block program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dipanggil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berulang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kali.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menerima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input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output.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Output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dihasilkan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block program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lainnya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  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Google Shape;554;p113"/>
          <p:cNvPicPr preferRelativeResize="0"/>
          <p:nvPr/>
        </p:nvPicPr>
        <p:blipFill rotWithShape="1">
          <a:blip r:embed="rId3">
            <a:alphaModFix/>
          </a:blip>
          <a:srcRect l="26794" t="29595" r="37614" b="28617"/>
          <a:stretch/>
        </p:blipFill>
        <p:spPr>
          <a:xfrm>
            <a:off x="2251879" y="2524834"/>
            <a:ext cx="5008729" cy="3643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3875964" y="3698540"/>
            <a:ext cx="1924335" cy="136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3889612" y="3807723"/>
            <a:ext cx="1924334" cy="16377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own Arrow 18"/>
          <p:cNvSpPr/>
          <p:nvPr/>
        </p:nvSpPr>
        <p:spPr>
          <a:xfrm>
            <a:off x="3466531" y="3903257"/>
            <a:ext cx="163773" cy="34119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766782" y="4326337"/>
            <a:ext cx="2047164" cy="49132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oogle Shape;524;p107"/>
          <p:cNvPicPr preferRelativeResize="0"/>
          <p:nvPr/>
        </p:nvPicPr>
        <p:blipFill rotWithShape="1">
          <a:blip r:embed="rId4">
            <a:alphaModFix/>
          </a:blip>
          <a:srcRect l="51178" t="38726" r="39949" b="48068"/>
          <a:stretch/>
        </p:blipFill>
        <p:spPr>
          <a:xfrm>
            <a:off x="3302759" y="5991367"/>
            <a:ext cx="491320" cy="477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/>
          <p:cNvCxnSpPr/>
          <p:nvPr/>
        </p:nvCxnSpPr>
        <p:spPr>
          <a:xfrm rot="10800000">
            <a:off x="3794079" y="5008729"/>
            <a:ext cx="1978925" cy="16377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>
            <a:off x="3455157" y="5120182"/>
            <a:ext cx="163773" cy="34119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95D8E-FEB4-411C-825D-A801DC36DC5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Bef>
                <a:spcPts val="1000"/>
              </a:spcBef>
              <a:defRPr/>
            </a:pPr>
            <a:r>
              <a:rPr lang="en-US" sz="2000" u="sng" dirty="0" smtClean="0"/>
              <a:t>Attributes and Objects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Berikut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adalah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2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object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termasuk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class “Circle”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27691" t="21828" r="13464" b="28545"/>
          <a:stretch>
            <a:fillRect/>
          </a:stretch>
        </p:blipFill>
        <p:spPr bwMode="auto">
          <a:xfrm>
            <a:off x="368482" y="2508939"/>
            <a:ext cx="7833821" cy="371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181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FE0F-0BA5-4EA0-AEF4-CAE7B0BCEB1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spcBef>
                <a:spcPts val="1000"/>
              </a:spcBef>
              <a:defRPr/>
            </a:pPr>
            <a:r>
              <a:rPr lang="en-US" sz="2000" u="sng" dirty="0" smtClean="0"/>
              <a:t>Attributes and Objects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/>
              <a:t>Berikut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2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object yang </a:t>
            </a:r>
            <a:r>
              <a:rPr lang="en-US" sz="2000" dirty="0" err="1" smtClean="0"/>
              <a:t>termasuk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class “Rectangle”</a:t>
            </a:r>
            <a:endParaRPr lang="id-ID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27272" t="19216" r="6226" b="27426"/>
          <a:stretch>
            <a:fillRect/>
          </a:stretch>
        </p:blipFill>
        <p:spPr bwMode="auto">
          <a:xfrm>
            <a:off x="368489" y="2496593"/>
            <a:ext cx="7958939" cy="3590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79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8D4F-696E-4AC0-9A44-37D129EE58DF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2000" dirty="0" err="1" smtClean="0"/>
              <a:t>Berikut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object-object </a:t>
            </a:r>
            <a:r>
              <a:rPr lang="en-US" sz="2000" dirty="0" err="1" smtClean="0"/>
              <a:t>pada</a:t>
            </a:r>
            <a:r>
              <a:rPr lang="en-US" sz="2000" dirty="0" smtClean="0"/>
              <a:t> class “Circle” (type circle)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object-object </a:t>
            </a:r>
            <a:r>
              <a:rPr lang="en-US" sz="2000" dirty="0" err="1" smtClean="0"/>
              <a:t>pada</a:t>
            </a:r>
            <a:r>
              <a:rPr lang="en-US" sz="2000" dirty="0" smtClean="0"/>
              <a:t> class “Rectangle” (type Rectangle)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37373" t="25834" r="26384" b="47232"/>
          <a:stretch>
            <a:fillRect/>
          </a:stretch>
        </p:blipFill>
        <p:spPr bwMode="auto">
          <a:xfrm>
            <a:off x="2361063" y="2388357"/>
            <a:ext cx="4769113" cy="199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187355" y="2361063"/>
            <a:ext cx="5909481" cy="20335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91570" y="4612942"/>
            <a:ext cx="6810233" cy="1776483"/>
            <a:chOff x="1187355" y="4735772"/>
            <a:chExt cx="6810233" cy="1776483"/>
          </a:xfrm>
        </p:grpSpPr>
        <p:grpSp>
          <p:nvGrpSpPr>
            <p:cNvPr id="12" name="Group 11"/>
            <p:cNvGrpSpPr/>
            <p:nvPr/>
          </p:nvGrpSpPr>
          <p:grpSpPr>
            <a:xfrm>
              <a:off x="1269245" y="4954139"/>
              <a:ext cx="6660106" cy="1419365"/>
              <a:chOff x="818866" y="3562067"/>
              <a:chExt cx="7734293" cy="1705970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39338" t="57809" r="12131" b="22948"/>
              <a:stretch>
                <a:fillRect/>
              </a:stretch>
            </p:blipFill>
            <p:spPr bwMode="auto">
              <a:xfrm>
                <a:off x="900752" y="3562067"/>
                <a:ext cx="7652407" cy="17059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Rectangle 8"/>
              <p:cNvSpPr/>
              <p:nvPr/>
            </p:nvSpPr>
            <p:spPr>
              <a:xfrm>
                <a:off x="818866" y="4899547"/>
                <a:ext cx="491319" cy="2047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894395" y="5079242"/>
                <a:ext cx="1635456" cy="161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1187355" y="4735772"/>
              <a:ext cx="6810233" cy="1776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9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EB42B-3138-4FF2-800E-5D57006E3340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Berikut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perintah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Python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class.</a:t>
            </a:r>
          </a:p>
          <a:p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pendefinisian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“Circle”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4125" t="25000" r="3918" b="40112"/>
          <a:stretch>
            <a:fillRect/>
          </a:stretch>
        </p:blipFill>
        <p:spPr bwMode="auto">
          <a:xfrm>
            <a:off x="436725" y="2920620"/>
            <a:ext cx="7660115" cy="208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48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983DE-48B9-4B90-9EFD-260D67DC446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794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Bentuk</a:t>
            </a:r>
            <a:r>
              <a:rPr lang="en-US" sz="2000" dirty="0" smtClean="0"/>
              <a:t> </a:t>
            </a:r>
            <a:r>
              <a:rPr lang="en-US" sz="2000" dirty="0" err="1" smtClean="0"/>
              <a:t>Umum</a:t>
            </a:r>
            <a:r>
              <a:rPr lang="en-US" sz="2000" dirty="0" smtClean="0"/>
              <a:t> </a:t>
            </a:r>
            <a:r>
              <a:rPr lang="en-US" sz="2000" dirty="0" err="1" smtClean="0"/>
              <a:t>pendefinisian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data </a:t>
            </a:r>
            <a:r>
              <a:rPr lang="en-US" sz="2000" dirty="0" err="1" smtClean="0"/>
              <a:t>pada</a:t>
            </a:r>
            <a:r>
              <a:rPr lang="en-US" sz="2000" dirty="0" smtClean="0"/>
              <a:t> class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5174" t="20522" r="9687" b="30224"/>
          <a:stretch>
            <a:fillRect/>
          </a:stretch>
        </p:blipFill>
        <p:spPr bwMode="auto">
          <a:xfrm>
            <a:off x="641445" y="2355062"/>
            <a:ext cx="7943619" cy="337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3603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2D1C8-1D64-451B-AC6F-BE7C903473B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Berikut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class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nama</a:t>
            </a:r>
            <a:r>
              <a:rPr lang="en-US" sz="2000" dirty="0" smtClean="0"/>
              <a:t> “Rectangle”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pendefinisian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class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def_init</a:t>
            </a:r>
            <a:r>
              <a:rPr lang="en-US" sz="2000" dirty="0" smtClean="0"/>
              <a:t>_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24545" t="24813" r="7485" b="35261"/>
          <a:stretch>
            <a:fillRect/>
          </a:stretch>
        </p:blipFill>
        <p:spPr bwMode="auto">
          <a:xfrm>
            <a:off x="327547" y="2826181"/>
            <a:ext cx="8261872" cy="272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956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CE97-5127-44CF-BFD9-03BACEF2429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1258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 err="1" smtClean="0"/>
              <a:t>Berikut</a:t>
            </a:r>
            <a:r>
              <a:rPr lang="en-US" sz="2000" dirty="0" smtClean="0"/>
              <a:t> 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object </a:t>
            </a:r>
            <a:r>
              <a:rPr lang="en-US" sz="2000" dirty="0" err="1" smtClean="0"/>
              <a:t>dari</a:t>
            </a:r>
            <a:r>
              <a:rPr lang="en-US" sz="2000" dirty="0" smtClean="0"/>
              <a:t> class “Circle”.</a:t>
            </a:r>
          </a:p>
          <a:p>
            <a:endParaRPr kumimoji="0" lang="en-US" sz="20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Pembuatan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dilakukan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memberikan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instance/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36712" t="32276" r="22379" b="45336"/>
          <a:stretch>
            <a:fillRect/>
          </a:stretch>
        </p:blipFill>
        <p:spPr bwMode="auto">
          <a:xfrm>
            <a:off x="1187355" y="3111689"/>
            <a:ext cx="5987959" cy="184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973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AD3-7566-4C80-85B3-783E18E75A8D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753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 object C1 </a:t>
            </a:r>
            <a:r>
              <a:rPr lang="en-US" sz="2000" dirty="0" err="1" smtClean="0"/>
              <a:t>dari</a:t>
            </a:r>
            <a:r>
              <a:rPr lang="en-US" sz="2000" dirty="0" smtClean="0"/>
              <a:t> class “Circle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25069" t="22575" r="9897" b="27985"/>
          <a:stretch>
            <a:fillRect/>
          </a:stretch>
        </p:blipFill>
        <p:spPr bwMode="auto">
          <a:xfrm>
            <a:off x="395785" y="2444271"/>
            <a:ext cx="7915702" cy="3383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95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4B2D-6B7E-4062-A8A9-E1B1ED562B0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Conto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pemberian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instance/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isi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pada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object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suatu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class.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24020" t="20149" r="11156" b="52799"/>
          <a:stretch>
            <a:fillRect/>
          </a:stretch>
        </p:blipFill>
        <p:spPr bwMode="auto">
          <a:xfrm>
            <a:off x="368490" y="3100006"/>
            <a:ext cx="8193267" cy="192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1330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BA534-7133-4BC6-BB9E-4D72109CC0C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Mengetahui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suatu</a:t>
            </a:r>
            <a:r>
              <a:rPr lang="en-US" sz="2000" dirty="0" smtClean="0"/>
              <a:t> object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perintah</a:t>
            </a:r>
            <a:r>
              <a:rPr lang="en-US" sz="2000" dirty="0" smtClean="0"/>
              <a:t>:</a:t>
            </a:r>
          </a:p>
          <a:p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nama_object.nama_atribut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26643" t="20709" r="9268" b="28545"/>
          <a:stretch>
            <a:fillRect/>
          </a:stretch>
        </p:blipFill>
        <p:spPr bwMode="auto">
          <a:xfrm>
            <a:off x="1023581" y="2657984"/>
            <a:ext cx="7089310" cy="315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388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21843" y="2948156"/>
            <a:ext cx="6631088" cy="161019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 err="1" smtClean="0"/>
              <a:t>Fungsi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Tersedia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Python</a:t>
            </a:r>
            <a:br>
              <a:rPr lang="en-US" dirty="0" smtClean="0"/>
            </a:br>
            <a:r>
              <a:rPr lang="en-US" dirty="0" smtClean="0"/>
              <a:t>(Built in Function)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dirty="0" smtClean="0"/>
              <a:t>Bagian </a:t>
            </a:r>
            <a:r>
              <a:rPr lang="en-US" dirty="0" smtClean="0"/>
              <a:t>2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A8AE-F53D-4762-A681-97BDC9D941E8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269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Membuat</a:t>
            </a:r>
            <a:r>
              <a:rPr lang="en-US" dirty="0" smtClean="0"/>
              <a:t> Type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E993-2045-4285-AA7B-AC1894E1A92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Mengetahui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suatu</a:t>
            </a:r>
            <a:r>
              <a:rPr lang="en-US" sz="2000" dirty="0" smtClean="0"/>
              <a:t> object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dilakukan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perintah</a:t>
            </a:r>
            <a:r>
              <a:rPr lang="en-US" sz="2000" dirty="0" smtClean="0"/>
              <a:t>:</a:t>
            </a:r>
          </a:p>
          <a:p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nama_object.nama_atribut</a:t>
            </a:r>
            <a:endParaRPr lang="id-ID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 l="26748" t="23321" r="9687" b="30224"/>
          <a:stretch>
            <a:fillRect/>
          </a:stretch>
        </p:blipFill>
        <p:spPr bwMode="auto">
          <a:xfrm>
            <a:off x="532261" y="2651854"/>
            <a:ext cx="7762123" cy="31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9744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</a:t>
            </a:r>
            <a:r>
              <a:rPr lang="id-ID" smtClean="0"/>
              <a:t>ethod (Metode)</a:t>
            </a:r>
            <a:endParaRPr lang="id-ID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smtClean="0"/>
              <a:t>Bagian </a:t>
            </a:r>
            <a:r>
              <a:rPr lang="en-US" smtClean="0"/>
              <a:t>3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8521-82DA-453D-B112-948200CA0727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094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490D1-B790-49FD-9EE5-BB0D346D9A65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 smtClean="0"/>
              <a:t>Class </a:t>
            </a:r>
            <a:r>
              <a:rPr lang="en-US" sz="2000" dirty="0" err="1" smtClean="0"/>
              <a:t>terdiri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data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metode</a:t>
            </a:r>
            <a:r>
              <a:rPr lang="en-US" sz="2000" dirty="0" smtClean="0"/>
              <a:t>.</a:t>
            </a:r>
          </a:p>
          <a:p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mengubah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awal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sesuai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dengan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tersebut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 l="32307" t="7463" r="4338" b="29664"/>
          <a:stretch>
            <a:fillRect/>
          </a:stretch>
        </p:blipFill>
        <p:spPr bwMode="auto">
          <a:xfrm>
            <a:off x="368489" y="2665018"/>
            <a:ext cx="6059606" cy="338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/>
          <a:srcRect l="74407" t="18773" r="12646" b="31548"/>
          <a:stretch>
            <a:fillRect/>
          </a:stretch>
        </p:blipFill>
        <p:spPr bwMode="auto">
          <a:xfrm>
            <a:off x="7260641" y="3275463"/>
            <a:ext cx="1233630" cy="266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ight Arrow 8"/>
          <p:cNvSpPr/>
          <p:nvPr/>
        </p:nvSpPr>
        <p:spPr>
          <a:xfrm>
            <a:off x="5718412" y="4408227"/>
            <a:ext cx="1501254" cy="354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497540" y="3589361"/>
            <a:ext cx="2019869" cy="272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97540" y="3739487"/>
            <a:ext cx="2060812" cy="368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83893" y="3862316"/>
            <a:ext cx="2088107" cy="7915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470245" y="3985146"/>
            <a:ext cx="2074459" cy="11191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470245" y="4094328"/>
            <a:ext cx="2047164" cy="15012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64322" y="4612943"/>
            <a:ext cx="423081" cy="300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312459" y="5393140"/>
            <a:ext cx="423081" cy="3002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Elbow Connector 42"/>
          <p:cNvCxnSpPr>
            <a:stCxn id="39" idx="2"/>
            <a:endCxn id="36" idx="2"/>
          </p:cNvCxnSpPr>
          <p:nvPr/>
        </p:nvCxnSpPr>
        <p:spPr>
          <a:xfrm rot="5400000" flipH="1" flipV="1">
            <a:off x="3609832" y="2827361"/>
            <a:ext cx="780197" cy="4951863"/>
          </a:xfrm>
          <a:prstGeom prst="bentConnector3">
            <a:avLst>
              <a:gd name="adj1" fmla="val -87026"/>
            </a:avLst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9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1A728-B977-49BD-A9CE-A67052715A0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:</a:t>
            </a:r>
          </a:p>
          <a:p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Object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 “Circle”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akan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diubah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awal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 =2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menjadi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object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baru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memiliki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radius = 4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214650" y="2674960"/>
            <a:ext cx="6578221" cy="3138987"/>
            <a:chOff x="777922" y="2593074"/>
            <a:chExt cx="7274258" cy="3630305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3"/>
            <a:srcRect l="31678" t="25560" r="13254" b="24813"/>
            <a:stretch>
              <a:fillRect/>
            </a:stretch>
          </p:blipFill>
          <p:spPr bwMode="auto">
            <a:xfrm>
              <a:off x="887105" y="2593074"/>
              <a:ext cx="7165075" cy="3630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777922" y="5923129"/>
              <a:ext cx="1555845" cy="300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66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632A-D54E-4DAB-A613-AA9A95472C7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671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Metode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Class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 l="23811" t="25000" r="16295" b="29664"/>
          <a:stretch>
            <a:fillRect/>
          </a:stretch>
        </p:blipFill>
        <p:spPr bwMode="auto">
          <a:xfrm>
            <a:off x="504967" y="2320119"/>
            <a:ext cx="7792871" cy="3316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5259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28516-4329-474B-95CA-3D073EC3BE73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65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: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Object C1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red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 l="26643" t="21828" r="12729" b="61567"/>
          <a:stretch>
            <a:fillRect/>
          </a:stretch>
        </p:blipFill>
        <p:spPr bwMode="auto">
          <a:xfrm>
            <a:off x="327546" y="2593074"/>
            <a:ext cx="7888406" cy="12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/>
          <a:srcRect l="26538" t="22575" r="18708" b="61380"/>
          <a:stretch>
            <a:fillRect/>
          </a:stretch>
        </p:blipFill>
        <p:spPr bwMode="auto">
          <a:xfrm>
            <a:off x="382138" y="4367284"/>
            <a:ext cx="7124131" cy="1173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047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C8A14-1E39-486B-B67B-A7FBCA5ABE5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66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:</a:t>
            </a:r>
          </a:p>
          <a:p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Object C1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dengan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atribut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red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diberikan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metode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mengubah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radius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dari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menjadi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2+8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32765" y="2559397"/>
            <a:ext cx="6550925" cy="3637276"/>
            <a:chOff x="968991" y="2504806"/>
            <a:chExt cx="6550925" cy="3637276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/>
            <a:srcRect l="26819" t="20289" r="14861" b="21875"/>
            <a:stretch>
              <a:fillRect/>
            </a:stretch>
          </p:blipFill>
          <p:spPr bwMode="auto">
            <a:xfrm>
              <a:off x="968991" y="2504806"/>
              <a:ext cx="6523630" cy="36372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1050878" y="5704764"/>
              <a:ext cx="1678674" cy="423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246961" y="5909481"/>
              <a:ext cx="272955" cy="177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012442" y="4012443"/>
            <a:ext cx="3261815" cy="98263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60561" y="4176215"/>
            <a:ext cx="1214651" cy="559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</a:rPr>
              <a:t>Metode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2879678" y="4353635"/>
            <a:ext cx="1050877" cy="19106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42600-58AE-4043-AE18-0126B03984E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 object C1 </a:t>
            </a:r>
            <a:r>
              <a:rPr lang="en-US" sz="2000" dirty="0" err="1" smtClean="0"/>
              <a:t>dari</a:t>
            </a:r>
            <a:r>
              <a:rPr lang="en-US" sz="2000" dirty="0" smtClean="0"/>
              <a:t> class “Circle”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awal</a:t>
            </a:r>
            <a:r>
              <a:rPr lang="en-US" sz="2000" dirty="0" smtClean="0"/>
              <a:t> radius = 2, </a:t>
            </a:r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diberikan</a:t>
            </a:r>
            <a:r>
              <a:rPr lang="en-US" sz="2000" dirty="0" smtClean="0"/>
              <a:t> </a:t>
            </a:r>
            <a:r>
              <a:rPr lang="en-US" sz="2000" dirty="0" err="1" smtClean="0"/>
              <a:t>metode</a:t>
            </a:r>
            <a:r>
              <a:rPr lang="en-US" sz="2000" dirty="0" smtClean="0"/>
              <a:t> </a:t>
            </a:r>
            <a:r>
              <a:rPr lang="en-US" sz="2000" dirty="0" err="1" smtClean="0"/>
              <a:t>membuat</a:t>
            </a:r>
            <a:r>
              <a:rPr lang="en-US" sz="2000" dirty="0" smtClean="0"/>
              <a:t> radius </a:t>
            </a:r>
            <a:r>
              <a:rPr lang="en-US" sz="2000" dirty="0" err="1" smtClean="0"/>
              <a:t>menjadi</a:t>
            </a:r>
            <a:r>
              <a:rPr lang="en-US" sz="2000" dirty="0" smtClean="0"/>
              <a:t> 2+2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6854" y="2463821"/>
            <a:ext cx="7315200" cy="3582137"/>
            <a:chOff x="586854" y="2463821"/>
            <a:chExt cx="7315200" cy="3582137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/>
            <a:srcRect l="26643" t="20149" r="10736" b="25933"/>
            <a:stretch>
              <a:fillRect/>
            </a:stretch>
          </p:blipFill>
          <p:spPr bwMode="auto">
            <a:xfrm>
              <a:off x="586854" y="2463821"/>
              <a:ext cx="7315200" cy="354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709684" y="5841242"/>
              <a:ext cx="1596788" cy="204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724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22B6-C599-4282-924F-AD6BCDD57A2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36480" y="1307756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parameter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langsung</a:t>
            </a:r>
            <a:r>
              <a:rPr lang="en-US" sz="2000" dirty="0" smtClean="0"/>
              <a:t> </a:t>
            </a:r>
            <a:r>
              <a:rPr lang="en-US" sz="2000" dirty="0" err="1" smtClean="0"/>
              <a:t>diberikan</a:t>
            </a:r>
            <a:r>
              <a:rPr lang="en-US" sz="2000" dirty="0" smtClean="0"/>
              <a:t> </a:t>
            </a:r>
            <a:r>
              <a:rPr lang="en-US" sz="2000" dirty="0" err="1" smtClean="0"/>
              <a:t>ketika</a:t>
            </a:r>
            <a:r>
              <a:rPr lang="en-US" sz="2000" dirty="0" smtClean="0"/>
              <a:t> </a:t>
            </a:r>
            <a:r>
              <a:rPr lang="en-US" sz="2000" dirty="0" err="1" smtClean="0"/>
              <a:t>mendefinisikan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object (</a:t>
            </a:r>
            <a:r>
              <a:rPr lang="en-US" sz="2000" dirty="0" err="1" smtClean="0"/>
              <a:t>tampak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contoh</a:t>
            </a:r>
            <a:r>
              <a:rPr lang="en-US" sz="2000" dirty="0" smtClean="0"/>
              <a:t> </a:t>
            </a:r>
            <a:r>
              <a:rPr lang="en-US" sz="2000" dirty="0" err="1" smtClean="0"/>
              <a:t>dibawah</a:t>
            </a:r>
            <a:r>
              <a:rPr lang="en-US" sz="2000" dirty="0" smtClean="0"/>
              <a:t> </a:t>
            </a:r>
            <a:r>
              <a:rPr lang="en-US" sz="2000" dirty="0" err="1" smtClean="0"/>
              <a:t>ini</a:t>
            </a:r>
            <a:r>
              <a:rPr lang="en-US" sz="2000" dirty="0" smtClean="0"/>
              <a:t>)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00501" y="2470370"/>
            <a:ext cx="7533564" cy="3466406"/>
            <a:chOff x="600501" y="2470370"/>
            <a:chExt cx="7533564" cy="3466406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3"/>
            <a:srcRect l="24125" t="19963" r="7380" b="25746"/>
            <a:stretch>
              <a:fillRect/>
            </a:stretch>
          </p:blipFill>
          <p:spPr bwMode="auto">
            <a:xfrm>
              <a:off x="600501" y="2470370"/>
              <a:ext cx="7533564" cy="3357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928048" y="5704764"/>
              <a:ext cx="1624083" cy="232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003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C6CE-9B34-4E31-B388-50E6970187DC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602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Mendefinisikan</a:t>
            </a:r>
            <a:r>
              <a:rPr lang="en-US" sz="2000" dirty="0" smtClean="0"/>
              <a:t> object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 l="44650" t="19543" r="23987" b="22248"/>
          <a:stretch>
            <a:fillRect/>
          </a:stretch>
        </p:blipFill>
        <p:spPr bwMode="auto">
          <a:xfrm>
            <a:off x="2797782" y="1684608"/>
            <a:ext cx="4572000" cy="4770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5387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Built in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3A4A-DA90-4F40-9781-2654924A6DC2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867318"/>
            <a:ext cx="8814723" cy="327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“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 Built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in</a:t>
            </a:r>
            <a:r>
              <a:rPr lang="en-US" sz="2000" baseline="0" dirty="0" smtClean="0">
                <a:solidFill>
                  <a:schemeClr val="bg2">
                    <a:lumMod val="25000"/>
                  </a:schemeClr>
                </a:solidFill>
              </a:rPr>
              <a:t>” </a:t>
            </a:r>
            <a:r>
              <a:rPr lang="en-US" sz="2000" baseline="0" dirty="0" err="1" smtClean="0">
                <a:solidFill>
                  <a:schemeClr val="bg2">
                    <a:lumMod val="25000"/>
                  </a:schemeClr>
                </a:solidFill>
              </a:rPr>
              <a:t>merupakan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sudah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Python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dapat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langsung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bisa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langsung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diantaranya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adalah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457200" marR="0" lvl="0" indent="-169863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Len,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169863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Sum,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menjumlahkan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457200" marR="0" lvl="0" indent="-169863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Sorted,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mengurutkan</a:t>
            </a: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1022D-627C-4129-ACBF-168C38BEBA8E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70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 ke-2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 l="46363" t="21082" r="26260" b="25933"/>
          <a:stretch>
            <a:fillRect/>
          </a:stretch>
        </p:blipFill>
        <p:spPr bwMode="auto">
          <a:xfrm>
            <a:off x="3289109" y="1628946"/>
            <a:ext cx="4217159" cy="4588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93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A5FE8-9295-433E-850E-18B4A81B6C9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71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698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smtClean="0"/>
              <a:t>2 (</a:t>
            </a:r>
            <a:r>
              <a:rPr lang="en-US" sz="2000" dirty="0" err="1" smtClean="0"/>
              <a:t>dua</a:t>
            </a:r>
            <a:r>
              <a:rPr lang="en-US" sz="2000" dirty="0" smtClean="0"/>
              <a:t>) instances </a:t>
            </a:r>
            <a:r>
              <a:rPr lang="en-US" sz="2000" dirty="0" err="1" smtClean="0"/>
              <a:t>pada</a:t>
            </a:r>
            <a:r>
              <a:rPr lang="en-US" sz="2000" dirty="0" smtClean="0"/>
              <a:t> class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 l="24650" t="23507" r="2814" b="28918"/>
          <a:stretch>
            <a:fillRect/>
          </a:stretch>
        </p:blipFill>
        <p:spPr bwMode="auto">
          <a:xfrm>
            <a:off x="232012" y="2449791"/>
            <a:ext cx="8494006" cy="3132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6042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FDCD2-1A03-48DE-BEE9-A51A9A82D32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72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err="1" smtClean="0"/>
              <a:t>Contoh</a:t>
            </a:r>
            <a:r>
              <a:rPr lang="en-US" sz="2000" dirty="0" smtClean="0"/>
              <a:t> ke-1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 l="45838" t="21269" r="24582" b="30784"/>
          <a:stretch>
            <a:fillRect/>
          </a:stretch>
        </p:blipFill>
        <p:spPr bwMode="auto">
          <a:xfrm>
            <a:off x="2388358" y="1921431"/>
            <a:ext cx="4585647" cy="417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400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DC028-8C5E-4B12-AA82-BFAA235BE1D9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73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0"/>
            <a:ext cx="8814723" cy="2022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 smtClean="0"/>
              <a:t>Class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dibuat</a:t>
            </a:r>
            <a:r>
              <a:rPr lang="en-US" sz="2000" dirty="0" smtClean="0"/>
              <a:t> </a:t>
            </a:r>
            <a:r>
              <a:rPr lang="en-US" sz="2000" dirty="0" err="1" smtClean="0"/>
              <a:t>sendiri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</a:t>
            </a:r>
            <a:r>
              <a:rPr lang="en-US" sz="2000" dirty="0" err="1" smtClean="0"/>
              <a:t>pendefinisian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perintah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Def </a:t>
            </a:r>
            <a:r>
              <a:rPr lang="en-US" sz="2000" dirty="0" err="1" smtClean="0"/>
              <a:t>nama_class</a:t>
            </a:r>
            <a:r>
              <a:rPr lang="en-US" sz="2000" dirty="0" smtClean="0"/>
              <a:t> (object):</a:t>
            </a:r>
          </a:p>
          <a:p>
            <a:endParaRPr lang="en-US" sz="2000" dirty="0" smtClean="0"/>
          </a:p>
          <a:p>
            <a:r>
              <a:rPr lang="en-US" sz="2000" dirty="0" smtClean="0"/>
              <a:t>Class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berisi</a:t>
            </a:r>
            <a:r>
              <a:rPr lang="en-US" sz="2000" dirty="0" smtClean="0"/>
              <a:t> </a:t>
            </a:r>
            <a:r>
              <a:rPr lang="en-US" sz="2000" dirty="0" err="1" smtClean="0"/>
              <a:t>lebih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(</a:t>
            </a:r>
            <a:r>
              <a:rPr lang="en-US" sz="2000" dirty="0" err="1" smtClean="0"/>
              <a:t>satu</a:t>
            </a:r>
            <a:r>
              <a:rPr lang="en-US" sz="2000" dirty="0" smtClean="0"/>
              <a:t>) object.</a:t>
            </a:r>
          </a:p>
          <a:p>
            <a:r>
              <a:rPr lang="en-US" sz="2000" dirty="0" smtClean="0"/>
              <a:t>1 (</a:t>
            </a:r>
            <a:r>
              <a:rPr lang="en-US" sz="2000" dirty="0" err="1" smtClean="0"/>
              <a:t>satu</a:t>
            </a:r>
            <a:r>
              <a:rPr lang="en-US" sz="2000" dirty="0" smtClean="0"/>
              <a:t>) object </a:t>
            </a:r>
            <a:r>
              <a:rPr lang="en-US" sz="2000" dirty="0" err="1" smtClean="0"/>
              <a:t>bisa</a:t>
            </a:r>
            <a:r>
              <a:rPr lang="en-US" sz="2000" dirty="0" smtClean="0"/>
              <a:t> </a:t>
            </a:r>
            <a:r>
              <a:rPr lang="en-US" sz="2000" dirty="0" err="1" smtClean="0"/>
              <a:t>memiliki</a:t>
            </a:r>
            <a:r>
              <a:rPr lang="en-US" sz="2000" dirty="0" smtClean="0"/>
              <a:t> </a:t>
            </a:r>
            <a:r>
              <a:rPr lang="en-US" sz="2000" dirty="0" err="1" smtClean="0"/>
              <a:t>lebih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1 (</a:t>
            </a:r>
            <a:r>
              <a:rPr lang="en-US" sz="2000" dirty="0" err="1" smtClean="0"/>
              <a:t>satu</a:t>
            </a:r>
            <a:r>
              <a:rPr lang="en-US" sz="2000" dirty="0" smtClean="0"/>
              <a:t>)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data.</a:t>
            </a:r>
          </a:p>
          <a:p>
            <a:r>
              <a:rPr lang="en-US" sz="2000" dirty="0" err="1" smtClean="0"/>
              <a:t>Masing-masing</a:t>
            </a:r>
            <a:r>
              <a:rPr lang="en-US" sz="2000" dirty="0" smtClean="0"/>
              <a:t> object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memiliki</a:t>
            </a:r>
            <a:r>
              <a:rPr lang="en-US" sz="2000" dirty="0" smtClean="0"/>
              <a:t> </a:t>
            </a:r>
            <a:r>
              <a:rPr lang="en-US" sz="2000" dirty="0" err="1" smtClean="0"/>
              <a:t>nilai</a:t>
            </a:r>
            <a:r>
              <a:rPr lang="en-US" sz="2000" dirty="0" smtClean="0"/>
              <a:t> </a:t>
            </a:r>
            <a:r>
              <a:rPr lang="en-US" sz="2000" dirty="0" err="1" smtClean="0"/>
              <a:t>atribut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berbeda-beda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 l="26328" t="22201" r="4443" b="30784"/>
          <a:stretch>
            <a:fillRect/>
          </a:stretch>
        </p:blipFill>
        <p:spPr bwMode="auto">
          <a:xfrm>
            <a:off x="709683" y="3459583"/>
            <a:ext cx="7274256" cy="277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135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C7E2C-B978-4F6F-A5DF-9603BB9C7D3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74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5851" y="1444231"/>
            <a:ext cx="8814723" cy="9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2000" i="0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Perintah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“dir”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digunakan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untuk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mengetahui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atribut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dan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strike="noStrike" kern="1200" cap="none" spc="0" normalizeH="0" noProof="0" dirty="0" err="1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metode</a:t>
            </a:r>
            <a:r>
              <a:rPr kumimoji="0" lang="en-US" sz="2000" i="0" strike="noStrike" kern="1200" cap="none" spc="0" normalizeH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id-ID" sz="1800" i="0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4275" y="2402005"/>
            <a:ext cx="7506269" cy="3534771"/>
            <a:chOff x="764275" y="2402005"/>
            <a:chExt cx="7506269" cy="3534771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3"/>
            <a:srcRect l="26223" t="25933" r="16086" b="26306"/>
            <a:stretch>
              <a:fillRect/>
            </a:stretch>
          </p:blipFill>
          <p:spPr bwMode="auto">
            <a:xfrm>
              <a:off x="764275" y="2402005"/>
              <a:ext cx="7506269" cy="3493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955343" y="5786651"/>
              <a:ext cx="1883391" cy="150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51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C873D-E265-47EC-A350-29DFF549686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t>28/06/2019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Pemrograman Python: Fungsi dan OOP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Built in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9DECC-5E41-4C14-BA6D-CB30D9EB4294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98822"/>
            <a:ext cx="8814723" cy="139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LEN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mendapatkan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banyak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anggota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elemen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0">
              <a:spcBef>
                <a:spcPts val="1000"/>
              </a:spcBef>
              <a:defRPr/>
            </a:pPr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:</a:t>
            </a:r>
          </a:p>
        </p:txBody>
      </p:sp>
      <p:pic>
        <p:nvPicPr>
          <p:cNvPr id="7" name="Google Shape;589;p120"/>
          <p:cNvPicPr preferRelativeResize="0"/>
          <p:nvPr/>
        </p:nvPicPr>
        <p:blipFill>
          <a:blip r:embed="rId3">
            <a:alphaModFix/>
          </a:blip>
          <a:srcRect l="2496" t="22235" b="13174"/>
          <a:stretch>
            <a:fillRect/>
          </a:stretch>
        </p:blipFill>
        <p:spPr>
          <a:xfrm>
            <a:off x="354842" y="2920636"/>
            <a:ext cx="8441359" cy="3125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Built in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AD13F-DB68-4FA1-B79B-44FDCA21E33A}" type="datetime1">
              <a:rPr lang="id-ID" smtClean="0"/>
              <a:t>28/06/2019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32331"/>
            <a:ext cx="4929284" cy="356323"/>
          </a:xfrm>
        </p:spPr>
        <p:txBody>
          <a:bodyPr/>
          <a:lstStyle/>
          <a:p>
            <a:r>
              <a:rPr lang="en-US" smtClean="0"/>
              <a:t>Pemrograman Python: Fungsi dan OOP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22832" y="1498822"/>
            <a:ext cx="8814723" cy="13945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Fungsi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“</a:t>
            </a:r>
            <a:r>
              <a:rPr lang="en-US" sz="2000" b="1" dirty="0" smtClean="0">
                <a:solidFill>
                  <a:schemeClr val="bg2">
                    <a:lumMod val="25000"/>
                  </a:schemeClr>
                </a:solidFill>
              </a:rPr>
              <a:t>SUM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digunakan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untuk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menjumlahkan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semua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nilai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yang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berada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dalam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list.</a:t>
            </a:r>
          </a:p>
          <a:p>
            <a:pPr lvl="0">
              <a:spcBef>
                <a:spcPts val="1000"/>
              </a:spcBef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Contoh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:</a:t>
            </a:r>
          </a:p>
        </p:txBody>
      </p:sp>
      <p:pic>
        <p:nvPicPr>
          <p:cNvPr id="8" name="Google Shape;594;p121"/>
          <p:cNvPicPr preferRelativeResize="0"/>
          <p:nvPr/>
        </p:nvPicPr>
        <p:blipFill>
          <a:blip r:embed="rId3">
            <a:alphaModFix/>
          </a:blip>
          <a:srcRect l="3641" t="22235" r="1009" b="13738"/>
          <a:stretch>
            <a:fillRect/>
          </a:stretch>
        </p:blipFill>
        <p:spPr>
          <a:xfrm>
            <a:off x="450377" y="3084403"/>
            <a:ext cx="8161361" cy="30980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193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3783</TotalTime>
  <Words>6005</Words>
  <Application>Microsoft Office PowerPoint</Application>
  <PresentationFormat>On-screen Show (4:3)</PresentationFormat>
  <Paragraphs>1133</Paragraphs>
  <Slides>75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Wingdings</vt:lpstr>
      <vt:lpstr>Office Theme</vt:lpstr>
      <vt:lpstr>1_Office Theme</vt:lpstr>
      <vt:lpstr>PowerPoint Presentation</vt:lpstr>
      <vt:lpstr>Pemrograman Python : Fungsi</vt:lpstr>
      <vt:lpstr>Fungsi</vt:lpstr>
      <vt:lpstr>Fungsi</vt:lpstr>
      <vt:lpstr>Fungsi</vt:lpstr>
      <vt:lpstr>Fungsi yang Sudah Tersedia di Python (Built in Function)</vt:lpstr>
      <vt:lpstr>Fungsi Built in</vt:lpstr>
      <vt:lpstr>Fungsi Built in</vt:lpstr>
      <vt:lpstr>Fungsi Built in</vt:lpstr>
      <vt:lpstr>Fungsi Built in</vt:lpstr>
      <vt:lpstr>Fungsi Built in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Membuat Fungsi</vt:lpstr>
      <vt:lpstr>Pemrograman Python: Object dan Class</vt:lpstr>
      <vt:lpstr>Tipe Data pada Python</vt:lpstr>
      <vt:lpstr>Tipe Data pada Python</vt:lpstr>
      <vt:lpstr>Tipe Data pada Python</vt:lpstr>
      <vt:lpstr>Object: Type</vt:lpstr>
      <vt:lpstr>Object: Type</vt:lpstr>
      <vt:lpstr>Object: Type</vt:lpstr>
      <vt:lpstr>Metode</vt:lpstr>
      <vt:lpstr>Metode</vt:lpstr>
      <vt:lpstr>Metode</vt:lpstr>
      <vt:lpstr>Membuat Type Sendiri dengan Mendefinisikan Class</vt:lpstr>
      <vt:lpstr>Membuat Type</vt:lpstr>
      <vt:lpstr>Membuat Type</vt:lpstr>
      <vt:lpstr>Membuat Class</vt:lpstr>
      <vt:lpstr>Membuat Type</vt:lpstr>
      <vt:lpstr>Membuat Type</vt:lpstr>
      <vt:lpstr>Membuat Type</vt:lpstr>
      <vt:lpstr>Membuat Type</vt:lpstr>
      <vt:lpstr>Membuat Type</vt:lpstr>
      <vt:lpstr>Membuat Type</vt:lpstr>
      <vt:lpstr>Membuat Type</vt:lpstr>
      <vt:lpstr>Membuat Type</vt:lpstr>
      <vt:lpstr>Membuat Type</vt:lpstr>
      <vt:lpstr>Membuat Type</vt:lpstr>
      <vt:lpstr>Membuat Type</vt:lpstr>
      <vt:lpstr>Membuat Type</vt:lpstr>
      <vt:lpstr>Method (Metode)</vt:lpstr>
      <vt:lpstr>Metode</vt:lpstr>
      <vt:lpstr>Metode</vt:lpstr>
      <vt:lpstr>Metode</vt:lpstr>
      <vt:lpstr>Metode</vt:lpstr>
      <vt:lpstr>Metode</vt:lpstr>
      <vt:lpstr>Metode</vt:lpstr>
      <vt:lpstr>Metode</vt:lpstr>
      <vt:lpstr>Metode</vt:lpstr>
      <vt:lpstr>Metode</vt:lpstr>
      <vt:lpstr>Metode</vt:lpstr>
      <vt:lpstr>Metode</vt:lpstr>
      <vt:lpstr>Metode</vt:lpstr>
      <vt:lpstr>Metode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603</cp:revision>
  <dcterms:created xsi:type="dcterms:W3CDTF">2019-04-17T03:34:48Z</dcterms:created>
  <dcterms:modified xsi:type="dcterms:W3CDTF">2019-06-28T14:04:18Z</dcterms:modified>
</cp:coreProperties>
</file>